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ileron Bold" panose="020B0604020202020204" charset="0"/>
      <p:regular r:id="rId25"/>
    </p:embeddedFont>
    <p:embeddedFont>
      <p:font typeface="Belleza" panose="020B0604020202020204" charset="0"/>
      <p:regular r:id="rId26"/>
    </p:embeddedFont>
    <p:embeddedFont>
      <p:font typeface="Brice SemiExpande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lear Sans Bold" panose="020B0604020202020204" charset="0"/>
      <p:regular r:id="rId32"/>
    </p:embeddedFont>
    <p:embeddedFont>
      <p:font typeface="Glacial Indifference" panose="020B0604020202020204" charset="0"/>
      <p:regular r:id="rId33"/>
    </p:embeddedFont>
    <p:embeddedFont>
      <p:font typeface="Horizon" panose="020B0604020202020204" charset="0"/>
      <p:regular r:id="rId34"/>
    </p:embeddedFont>
    <p:embeddedFont>
      <p:font typeface="Jannah" panose="020B0604020202020204" charset="-78"/>
      <p:regular r:id="rId35"/>
    </p:embeddedFont>
    <p:embeddedFont>
      <p:font typeface="Jannah Medium" panose="020B0604020202020204" charset="-78"/>
      <p:regular r:id="rId36"/>
    </p:embeddedFont>
    <p:embeddedFont>
      <p:font typeface="League Spartan" panose="020B0604020202020204" charset="0"/>
      <p:regular r:id="rId37"/>
    </p:embeddedFont>
    <p:embeddedFont>
      <p:font typeface="Libre Baskerville" panose="02000000000000000000" pitchFamily="2" charset="0"/>
      <p:regular r:id="rId38"/>
      <p:bold r:id="rId39"/>
      <p:italic r:id="rId40"/>
    </p:embeddedFont>
    <p:embeddedFont>
      <p:font typeface="Libre Baskerville Bold" panose="02000000000000000000" charset="0"/>
      <p:regular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Bold" panose="00000800000000000000" charset="0"/>
      <p:regular r:id="rId46"/>
    </p:embeddedFont>
    <p:embeddedFont>
      <p:font typeface="Montserrat Classic" panose="020B0604020202020204" charset="0"/>
      <p:regular r:id="rId47"/>
    </p:embeddedFont>
    <p:embeddedFont>
      <p:font typeface="Montserrat Classic Bold" panose="020B0604020202020204" charset="0"/>
      <p:regular r:id="rId48"/>
    </p:embeddedFont>
    <p:embeddedFont>
      <p:font typeface="Open Sans 1 Bold" panose="020B0604020202020204" charset="0"/>
      <p:regular r:id="rId49"/>
    </p:embeddedFont>
    <p:embeddedFont>
      <p:font typeface="Open Sans 2 Bold" panose="020B0604020202020204" charset="0"/>
      <p:regular r:id="rId50"/>
    </p:embeddedFont>
    <p:embeddedFont>
      <p:font typeface="Open Sans Extra Bold" panose="020B0604020202020204" charset="0"/>
      <p:regular r:id="rId51"/>
    </p:embeddedFont>
    <p:embeddedFont>
      <p:font typeface="Open Sauce" panose="020B0604020202020204" charset="0"/>
      <p:regular r:id="rId52"/>
    </p:embeddedFont>
    <p:embeddedFont>
      <p:font typeface="Open Sauce Bold" panose="020B0604020202020204" charset="0"/>
      <p:regular r:id="rId53"/>
    </p:embeddedFont>
    <p:embeddedFont>
      <p:font typeface="Open Sauce Heavy" panose="020B0604020202020204" charset="0"/>
      <p:regular r:id="rId54"/>
    </p:embeddedFont>
    <p:embeddedFont>
      <p:font typeface="Times New Roman Bold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3.jpeg"/><Relationship Id="rId7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10" Type="http://schemas.openxmlformats.org/officeDocument/2006/relationships/image" Target="../media/image37.svg"/><Relationship Id="rId4" Type="http://schemas.openxmlformats.org/officeDocument/2006/relationships/image" Target="../media/image9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6.sv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48.jpeg"/><Relationship Id="rId4" Type="http://schemas.openxmlformats.org/officeDocument/2006/relationships/image" Target="../media/image19.sv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47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9.svg"/><Relationship Id="rId10" Type="http://schemas.openxmlformats.org/officeDocument/2006/relationships/image" Target="../media/image48.jpeg"/><Relationship Id="rId4" Type="http://schemas.openxmlformats.org/officeDocument/2006/relationships/image" Target="../media/image18.png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0.sv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12" Type="http://schemas.openxmlformats.org/officeDocument/2006/relationships/image" Target="../media/image66.gif"/><Relationship Id="rId17" Type="http://schemas.openxmlformats.org/officeDocument/2006/relationships/image" Target="../media/image69.png"/><Relationship Id="rId2" Type="http://schemas.openxmlformats.org/officeDocument/2006/relationships/image" Target="../media/image12.jpe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5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6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6.sv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10" Type="http://schemas.openxmlformats.org/officeDocument/2006/relationships/image" Target="../media/image31.svg"/><Relationship Id="rId4" Type="http://schemas.openxmlformats.org/officeDocument/2006/relationships/image" Target="../media/image12.jpe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222961" y="-1547899"/>
            <a:ext cx="5419234" cy="5153199"/>
          </a:xfrm>
          <a:custGeom>
            <a:avLst/>
            <a:gdLst/>
            <a:ahLst/>
            <a:cxnLst/>
            <a:rect l="l" t="t" r="r" b="b"/>
            <a:pathLst>
              <a:path w="5419234" h="5153199">
                <a:moveTo>
                  <a:pt x="0" y="0"/>
                </a:moveTo>
                <a:lnTo>
                  <a:pt x="5419234" y="0"/>
                </a:lnTo>
                <a:lnTo>
                  <a:pt x="5419234" y="5153198"/>
                </a:lnTo>
                <a:lnTo>
                  <a:pt x="0" y="5153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H="1" flipV="1">
            <a:off x="328612" y="-871916"/>
            <a:ext cx="0" cy="10758866"/>
          </a:xfrm>
          <a:prstGeom prst="line">
            <a:avLst/>
          </a:prstGeom>
          <a:ln w="161925" cap="flat">
            <a:solidFill>
              <a:srgbClr val="F4F6FC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flipH="1">
            <a:off x="247842" y="9914350"/>
            <a:ext cx="17099382" cy="40451"/>
          </a:xfrm>
          <a:prstGeom prst="line">
            <a:avLst/>
          </a:prstGeom>
          <a:ln w="161925" cap="flat">
            <a:solidFill>
              <a:srgbClr val="F4F6FC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flipH="1">
            <a:off x="775284" y="267226"/>
            <a:ext cx="17099382" cy="40451"/>
          </a:xfrm>
          <a:prstGeom prst="line">
            <a:avLst/>
          </a:prstGeom>
          <a:ln w="161925" cap="flat">
            <a:solidFill>
              <a:srgbClr val="F4F6FC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flipV="1">
            <a:off x="17927245" y="195789"/>
            <a:ext cx="0" cy="10758866"/>
          </a:xfrm>
          <a:prstGeom prst="line">
            <a:avLst/>
          </a:prstGeom>
          <a:ln w="161925" cap="flat">
            <a:solidFill>
              <a:srgbClr val="F4F6FC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135204">
            <a:off x="13730642" y="7624130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028700" y="3227708"/>
            <a:ext cx="16204407" cy="5927157"/>
            <a:chOff x="0" y="0"/>
            <a:chExt cx="21605876" cy="7902876"/>
          </a:xfrm>
        </p:grpSpPr>
        <p:sp>
          <p:nvSpPr>
            <p:cNvPr id="9" name="Freeform 9"/>
            <p:cNvSpPr/>
            <p:nvPr/>
          </p:nvSpPr>
          <p:spPr>
            <a:xfrm>
              <a:off x="5950113" y="840113"/>
              <a:ext cx="9697717" cy="7062763"/>
            </a:xfrm>
            <a:custGeom>
              <a:avLst/>
              <a:gdLst/>
              <a:ahLst/>
              <a:cxnLst/>
              <a:rect l="l" t="t" r="r" b="b"/>
              <a:pathLst>
                <a:path w="9697717" h="7062763">
                  <a:moveTo>
                    <a:pt x="0" y="0"/>
                  </a:moveTo>
                  <a:lnTo>
                    <a:pt x="9697717" y="0"/>
                  </a:lnTo>
                  <a:lnTo>
                    <a:pt x="9697717" y="7062763"/>
                  </a:lnTo>
                  <a:lnTo>
                    <a:pt x="0" y="7062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31488" y="-85725"/>
              <a:ext cx="7464743" cy="95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FFFFFF"/>
                  </a:solidFill>
                  <a:latin typeface="Open Sans 1 Bold"/>
                </a:rPr>
                <a:t>Constante Binoya.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31488" y="813223"/>
              <a:ext cx="7464743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Líder.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209087" y="-85725"/>
              <a:ext cx="7464743" cy="95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FFFFFF"/>
                  </a:solidFill>
                  <a:latin typeface="Open Sans 1 Bold"/>
                </a:rPr>
                <a:t>Cícero Junio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209087" y="813223"/>
              <a:ext cx="7464743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Vice-Líder.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638523" y="2288221"/>
              <a:ext cx="7464743" cy="95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FFFFFF"/>
                  </a:solidFill>
                  <a:latin typeface="Open Sans 1 Bold"/>
                </a:rPr>
                <a:t>Ellen Maciel.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85769"/>
              <a:ext cx="7464743" cy="95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FFFFFF"/>
                  </a:solidFill>
                  <a:latin typeface="Open Sans 1 Bold"/>
                </a:rPr>
                <a:t>Érica Oliveira.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288221"/>
              <a:ext cx="7464743" cy="95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FFFFFF"/>
                  </a:solidFill>
                  <a:latin typeface="Open Sans 1 Bold"/>
                </a:rPr>
                <a:t>Eduardo Rafael.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141133" y="4285769"/>
              <a:ext cx="7464743" cy="95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>
                  <a:solidFill>
                    <a:srgbClr val="FFFFFF"/>
                  </a:solidFill>
                  <a:latin typeface="Open Sans 1 Bold"/>
                </a:rPr>
                <a:t>Erick Tavares.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65383" y="531514"/>
            <a:ext cx="9757234" cy="2194433"/>
            <a:chOff x="0" y="0"/>
            <a:chExt cx="13009645" cy="292591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09550"/>
              <a:ext cx="10681063" cy="2364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18"/>
                </a:lnSpc>
              </a:pPr>
              <a:r>
                <a:rPr lang="en-US" sz="10656">
                  <a:solidFill>
                    <a:srgbClr val="FFBC26"/>
                  </a:solidFill>
                  <a:latin typeface="Open Sans 1 Bold"/>
                </a:rPr>
                <a:t>RECODE pro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681063" y="1588725"/>
              <a:ext cx="2328582" cy="1337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32"/>
                </a:lnSpc>
              </a:pPr>
              <a:r>
                <a:rPr lang="en-US" sz="6022">
                  <a:solidFill>
                    <a:srgbClr val="FFBC26"/>
                  </a:solidFill>
                  <a:latin typeface="Open Sans 1 Bold"/>
                </a:rPr>
                <a:t>2023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4341583" y="2263985"/>
            <a:ext cx="7395679" cy="0"/>
          </a:xfrm>
          <a:prstGeom prst="line">
            <a:avLst/>
          </a:prstGeom>
          <a:ln w="171450" cap="flat">
            <a:solidFill>
              <a:srgbClr val="FFBC2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997" y="-9403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8016" t="-18681" r="-1066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259300" y="209184"/>
            <a:ext cx="826099" cy="712511"/>
          </a:xfrm>
          <a:custGeom>
            <a:avLst/>
            <a:gdLst/>
            <a:ahLst/>
            <a:cxnLst/>
            <a:rect l="l" t="t" r="r" b="b"/>
            <a:pathLst>
              <a:path w="826099" h="712511">
                <a:moveTo>
                  <a:pt x="0" y="0"/>
                </a:moveTo>
                <a:lnTo>
                  <a:pt x="826099" y="0"/>
                </a:lnTo>
                <a:lnTo>
                  <a:pt x="826099" y="712510"/>
                </a:lnTo>
                <a:lnTo>
                  <a:pt x="0" y="712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553899">
            <a:off x="11572398" y="7110593"/>
            <a:ext cx="9557470" cy="9088285"/>
          </a:xfrm>
          <a:custGeom>
            <a:avLst/>
            <a:gdLst/>
            <a:ahLst/>
            <a:cxnLst/>
            <a:rect l="l" t="t" r="r" b="b"/>
            <a:pathLst>
              <a:path w="9557470" h="9088285">
                <a:moveTo>
                  <a:pt x="0" y="0"/>
                </a:moveTo>
                <a:lnTo>
                  <a:pt x="9557469" y="0"/>
                </a:lnTo>
                <a:lnTo>
                  <a:pt x="9557469" y="9088285"/>
                </a:lnTo>
                <a:lnTo>
                  <a:pt x="0" y="908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4682918" cy="3787654"/>
          </a:xfrm>
          <a:custGeom>
            <a:avLst/>
            <a:gdLst/>
            <a:ahLst/>
            <a:cxnLst/>
            <a:rect l="l" t="t" r="r" b="b"/>
            <a:pathLst>
              <a:path w="4682918" h="3787654">
                <a:moveTo>
                  <a:pt x="0" y="0"/>
                </a:moveTo>
                <a:lnTo>
                  <a:pt x="4682918" y="0"/>
                </a:lnTo>
                <a:lnTo>
                  <a:pt x="4682918" y="3787654"/>
                </a:lnTo>
                <a:lnTo>
                  <a:pt x="0" y="378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3117793" y="6175536"/>
            <a:ext cx="10213384" cy="1687923"/>
            <a:chOff x="0" y="0"/>
            <a:chExt cx="13617845" cy="225056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617845" cy="2250564"/>
              <a:chOff x="0" y="0"/>
              <a:chExt cx="812800" cy="13432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13432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4328">
                    <a:moveTo>
                      <a:pt x="812800" y="0"/>
                    </a:moveTo>
                    <a:lnTo>
                      <a:pt x="0" y="0"/>
                    </a:lnTo>
                    <a:lnTo>
                      <a:pt x="101600" y="67164"/>
                    </a:lnTo>
                    <a:lnTo>
                      <a:pt x="0" y="134328"/>
                    </a:lnTo>
                    <a:lnTo>
                      <a:pt x="812800" y="134328"/>
                    </a:lnTo>
                    <a:lnTo>
                      <a:pt x="711200" y="67164"/>
                    </a:lnTo>
                    <a:lnTo>
                      <a:pt x="812800" y="0"/>
                    </a:lnTo>
                  </a:path>
                </a:pathLst>
              </a:custGeom>
              <a:solidFill>
                <a:srgbClr val="FF0000">
                  <a:alpha val="54902"/>
                </a:srgbClr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8900" y="-38100"/>
                <a:ext cx="635000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222364" y="227317"/>
              <a:ext cx="9431645" cy="1684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666"/>
                </a:lnSpc>
                <a:spcBef>
                  <a:spcPct val="0"/>
                </a:spcBef>
              </a:pPr>
              <a:r>
                <a:rPr lang="en-US" sz="7619">
                  <a:solidFill>
                    <a:srgbClr val="191919"/>
                  </a:solidFill>
                  <a:latin typeface="Open Sans 1 Bold"/>
                </a:rPr>
                <a:t>PRECONCEITO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79178" y="4367575"/>
            <a:ext cx="8682347" cy="912611"/>
            <a:chOff x="0" y="0"/>
            <a:chExt cx="11576462" cy="121681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20516"/>
              <a:ext cx="11576462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191919"/>
                  </a:solidFill>
                  <a:latin typeface="Open Sans 1 Bold"/>
                </a:rPr>
                <a:t>Falta de Representação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86850" y="0"/>
              <a:ext cx="8602762" cy="1216815"/>
            </a:xfrm>
            <a:custGeom>
              <a:avLst/>
              <a:gdLst/>
              <a:ahLst/>
              <a:cxnLst/>
              <a:rect l="l" t="t" r="r" b="b"/>
              <a:pathLst>
                <a:path w="8602762" h="1216815">
                  <a:moveTo>
                    <a:pt x="0" y="0"/>
                  </a:moveTo>
                  <a:lnTo>
                    <a:pt x="8602762" y="0"/>
                  </a:lnTo>
                  <a:lnTo>
                    <a:pt x="8602762" y="1216815"/>
                  </a:lnTo>
                  <a:lnTo>
                    <a:pt x="0" y="1216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1999"/>
              </a:blip>
              <a:stretch>
                <a:fillRect l="-25851" t="-496894" r="-147523" b="-133583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03053" y="4897600"/>
            <a:ext cx="8682347" cy="905672"/>
            <a:chOff x="0" y="0"/>
            <a:chExt cx="11576462" cy="12075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1389"/>
              <a:ext cx="11576462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191919"/>
                  </a:solidFill>
                  <a:latin typeface="Open Sans 1 Bold"/>
                </a:rPr>
                <a:t>Conscientização Precária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45546" y="0"/>
              <a:ext cx="9141256" cy="1207563"/>
            </a:xfrm>
            <a:custGeom>
              <a:avLst/>
              <a:gdLst/>
              <a:ahLst/>
              <a:cxnLst/>
              <a:rect l="l" t="t" r="r" b="b"/>
              <a:pathLst>
                <a:path w="9141256" h="1207563">
                  <a:moveTo>
                    <a:pt x="0" y="0"/>
                  </a:moveTo>
                  <a:lnTo>
                    <a:pt x="9141257" y="0"/>
                  </a:lnTo>
                  <a:lnTo>
                    <a:pt x="9141257" y="1207563"/>
                  </a:lnTo>
                  <a:lnTo>
                    <a:pt x="0" y="1207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1999"/>
              </a:blip>
              <a:stretch>
                <a:fillRect l="-17638" t="-431889" r="-104274" b="-114799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0618" y="6183822"/>
            <a:ext cx="2447175" cy="879706"/>
            <a:chOff x="0" y="0"/>
            <a:chExt cx="2766860" cy="117294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247027"/>
              <a:ext cx="2595562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191919"/>
                  </a:solidFill>
                  <a:latin typeface="Open Sans 1 Bold"/>
                </a:rPr>
                <a:t>Assédio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2766860" cy="1172941"/>
            </a:xfrm>
            <a:custGeom>
              <a:avLst/>
              <a:gdLst/>
              <a:ahLst/>
              <a:cxnLst/>
              <a:rect l="l" t="t" r="r" b="b"/>
              <a:pathLst>
                <a:path w="2766860" h="1172941">
                  <a:moveTo>
                    <a:pt x="0" y="0"/>
                  </a:moveTo>
                  <a:lnTo>
                    <a:pt x="2766860" y="0"/>
                  </a:lnTo>
                  <a:lnTo>
                    <a:pt x="2766860" y="1172941"/>
                  </a:lnTo>
                  <a:lnTo>
                    <a:pt x="0" y="1172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1999"/>
              </a:blip>
              <a:stretch>
                <a:fillRect l="-209894" t="-493563" r="-540085" b="-14114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79178" y="8150531"/>
            <a:ext cx="4320344" cy="879706"/>
            <a:chOff x="0" y="0"/>
            <a:chExt cx="5760458" cy="1172941"/>
          </a:xfrm>
        </p:grpSpPr>
        <p:sp>
          <p:nvSpPr>
            <p:cNvPr id="21" name="TextBox 21"/>
            <p:cNvSpPr txBox="1"/>
            <p:nvPr/>
          </p:nvSpPr>
          <p:spPr>
            <a:xfrm>
              <a:off x="218488" y="117475"/>
              <a:ext cx="5323483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191919"/>
                  </a:solidFill>
                  <a:latin typeface="Open Sans 1 Bold"/>
                </a:rPr>
                <a:t>Estereotipagem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5760458" cy="1172941"/>
            </a:xfrm>
            <a:custGeom>
              <a:avLst/>
              <a:gdLst/>
              <a:ahLst/>
              <a:cxnLst/>
              <a:rect l="l" t="t" r="r" b="b"/>
              <a:pathLst>
                <a:path w="5760458" h="1172941">
                  <a:moveTo>
                    <a:pt x="0" y="0"/>
                  </a:moveTo>
                  <a:lnTo>
                    <a:pt x="5760458" y="0"/>
                  </a:lnTo>
                  <a:lnTo>
                    <a:pt x="5760458" y="1172941"/>
                  </a:lnTo>
                  <a:lnTo>
                    <a:pt x="0" y="1172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1999"/>
              </a:blip>
              <a:stretch>
                <a:fillRect l="-171795" t="-493563" r="-136466" b="-14114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475648" y="3335624"/>
            <a:ext cx="6812352" cy="879706"/>
            <a:chOff x="0" y="0"/>
            <a:chExt cx="9083136" cy="117294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4342"/>
              <a:ext cx="9083136" cy="859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1"/>
                </a:lnSpc>
                <a:spcBef>
                  <a:spcPct val="0"/>
                </a:spcBef>
              </a:pPr>
              <a:r>
                <a:rPr lang="en-US" sz="3879">
                  <a:solidFill>
                    <a:srgbClr val="191919"/>
                  </a:solidFill>
                  <a:latin typeface="Open Sans 1 Bold"/>
                </a:rPr>
                <a:t>Falta de pertencimento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488225" y="0"/>
              <a:ext cx="8176738" cy="1172941"/>
            </a:xfrm>
            <a:custGeom>
              <a:avLst/>
              <a:gdLst/>
              <a:ahLst/>
              <a:cxnLst/>
              <a:rect l="l" t="t" r="r" b="b"/>
              <a:pathLst>
                <a:path w="8176738" h="1172941">
                  <a:moveTo>
                    <a:pt x="0" y="0"/>
                  </a:moveTo>
                  <a:lnTo>
                    <a:pt x="8176738" y="0"/>
                  </a:lnTo>
                  <a:lnTo>
                    <a:pt x="8176738" y="1172941"/>
                  </a:lnTo>
                  <a:lnTo>
                    <a:pt x="0" y="1172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1999"/>
              </a:blip>
              <a:stretch>
                <a:fillRect l="-63876" t="-493563" r="-123741" b="-14114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228711" y="2653353"/>
            <a:ext cx="4453474" cy="879706"/>
            <a:chOff x="0" y="0"/>
            <a:chExt cx="5107437" cy="1172941"/>
          </a:xfrm>
        </p:grpSpPr>
        <p:sp>
          <p:nvSpPr>
            <p:cNvPr id="27" name="TextBox 27"/>
            <p:cNvSpPr txBox="1"/>
            <p:nvPr/>
          </p:nvSpPr>
          <p:spPr>
            <a:xfrm>
              <a:off x="148755" y="130175"/>
              <a:ext cx="4809927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191919"/>
                  </a:solidFill>
                  <a:latin typeface="Open Sans 1 Bold"/>
                </a:rPr>
                <a:t>Discriminação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5107437" cy="1172941"/>
            </a:xfrm>
            <a:custGeom>
              <a:avLst/>
              <a:gdLst/>
              <a:ahLst/>
              <a:cxnLst/>
              <a:rect l="l" t="t" r="r" b="b"/>
              <a:pathLst>
                <a:path w="5107437" h="1172941">
                  <a:moveTo>
                    <a:pt x="0" y="0"/>
                  </a:moveTo>
                  <a:lnTo>
                    <a:pt x="5107437" y="0"/>
                  </a:lnTo>
                  <a:lnTo>
                    <a:pt x="5107437" y="1172941"/>
                  </a:lnTo>
                  <a:lnTo>
                    <a:pt x="0" y="1172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1999"/>
              </a:blip>
              <a:stretch>
                <a:fillRect l="-116572" t="-493563" r="-243888" b="-14114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963145" y="8296329"/>
            <a:ext cx="8682347" cy="961971"/>
            <a:chOff x="0" y="0"/>
            <a:chExt cx="11576462" cy="128262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91053"/>
              <a:ext cx="11576462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191919"/>
                  </a:solidFill>
                  <a:latin typeface="Open Sans 1 Bold"/>
                </a:rPr>
                <a:t> Escacez de Oportunidades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697421" y="0"/>
              <a:ext cx="10207020" cy="1282628"/>
            </a:xfrm>
            <a:custGeom>
              <a:avLst/>
              <a:gdLst/>
              <a:ahLst/>
              <a:cxnLst/>
              <a:rect l="l" t="t" r="r" b="b"/>
              <a:pathLst>
                <a:path w="10207020" h="1282628">
                  <a:moveTo>
                    <a:pt x="0" y="0"/>
                  </a:moveTo>
                  <a:lnTo>
                    <a:pt x="10207020" y="0"/>
                  </a:lnTo>
                  <a:lnTo>
                    <a:pt x="10207020" y="1282628"/>
                  </a:lnTo>
                  <a:lnTo>
                    <a:pt x="0" y="1282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1999"/>
              </a:blip>
              <a:stretch>
                <a:fillRect l="-17638" t="-454991" r="-104274" b="-121097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496889" y="6724910"/>
            <a:ext cx="10297205" cy="677236"/>
            <a:chOff x="0" y="0"/>
            <a:chExt cx="13729606" cy="902981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59868"/>
              <a:ext cx="13729606" cy="89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191919"/>
                  </a:solidFill>
                  <a:latin typeface="Open Sans 1 Bold"/>
                </a:rPr>
                <a:t>Viés Inconsciente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3234513" y="0"/>
              <a:ext cx="6835572" cy="902981"/>
            </a:xfrm>
            <a:custGeom>
              <a:avLst/>
              <a:gdLst/>
              <a:ahLst/>
              <a:cxnLst/>
              <a:rect l="l" t="t" r="r" b="b"/>
              <a:pathLst>
                <a:path w="6835572" h="902981">
                  <a:moveTo>
                    <a:pt x="0" y="0"/>
                  </a:moveTo>
                  <a:lnTo>
                    <a:pt x="6835571" y="0"/>
                  </a:lnTo>
                  <a:lnTo>
                    <a:pt x="6835571" y="902981"/>
                  </a:lnTo>
                  <a:lnTo>
                    <a:pt x="0" y="90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21999"/>
              </a:blip>
              <a:stretch>
                <a:fillRect l="-17638" t="-431889" r="-104274" b="-114799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-313429" y="9667875"/>
            <a:ext cx="18606865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1 Bold"/>
              </a:rPr>
              <a:t>Equalizer  -  Acreditamos na potencialização do capital humano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039350" y="437201"/>
            <a:ext cx="13601511" cy="221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Open Sans 1 Bold"/>
              </a:rPr>
              <a:t>Problemas enfrentados por </a:t>
            </a:r>
          </a:p>
          <a:p>
            <a:pPr algn="ctr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Open Sans 1 Bold"/>
              </a:rPr>
              <a:t>profissionais no ambiente de empresarial</a:t>
            </a:r>
          </a:p>
          <a:p>
            <a:pPr algn="ctr">
              <a:lnSpc>
                <a:spcPts val="5800"/>
              </a:lnSpc>
            </a:pPr>
            <a:endParaRPr lang="en-US" sz="5000">
              <a:solidFill>
                <a:srgbClr val="000000"/>
              </a:solidFill>
              <a:latin typeface="Open Sans 1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8016" t="-18681" r="-1066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45746" y="2845222"/>
            <a:ext cx="2834678" cy="2927656"/>
            <a:chOff x="0" y="0"/>
            <a:chExt cx="6350000" cy="6558280"/>
          </a:xfrm>
        </p:grpSpPr>
        <p:sp>
          <p:nvSpPr>
            <p:cNvPr id="4" name="Freeform 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rgbClr val="F4F6FC">
                <a:alpha val="65882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173C2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385138" y="392644"/>
            <a:ext cx="2678325" cy="2766174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8906" r="-1890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173C2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209184"/>
            <a:ext cx="826099" cy="712511"/>
          </a:xfrm>
          <a:custGeom>
            <a:avLst/>
            <a:gdLst/>
            <a:ahLst/>
            <a:cxnLst/>
            <a:rect l="l" t="t" r="r" b="b"/>
            <a:pathLst>
              <a:path w="826099" h="712511">
                <a:moveTo>
                  <a:pt x="0" y="0"/>
                </a:moveTo>
                <a:lnTo>
                  <a:pt x="826099" y="0"/>
                </a:lnTo>
                <a:lnTo>
                  <a:pt x="826099" y="712510"/>
                </a:lnTo>
                <a:lnTo>
                  <a:pt x="0" y="712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02099" y="7292091"/>
            <a:ext cx="2521971" cy="2604692"/>
            <a:chOff x="0" y="0"/>
            <a:chExt cx="6350000" cy="6558280"/>
          </a:xfrm>
        </p:grpSpPr>
        <p:sp>
          <p:nvSpPr>
            <p:cNvPr id="11" name="Freeform 11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27458" r="-2745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173C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91777" y="5317876"/>
            <a:ext cx="2521971" cy="2604692"/>
            <a:chOff x="0" y="0"/>
            <a:chExt cx="6350000" cy="6558280"/>
          </a:xfrm>
        </p:grpSpPr>
        <p:sp>
          <p:nvSpPr>
            <p:cNvPr id="14" name="Freeform 1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20790" r="-2079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173C2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365471" y="7933787"/>
            <a:ext cx="12304854" cy="159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799">
                <a:solidFill>
                  <a:srgbClr val="191919"/>
                </a:solidFill>
                <a:latin typeface="League Spartan"/>
              </a:rPr>
              <a:t>Promover um processo de reengenharia cultural no ambiente de trabalho, elevando o capital humano, construindo soluções inovadoras com diversos pontos de vista diferentes.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756835" y="7514397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384834" y="3416915"/>
            <a:ext cx="2756502" cy="1784269"/>
          </a:xfrm>
          <a:custGeom>
            <a:avLst/>
            <a:gdLst/>
            <a:ahLst/>
            <a:cxnLst/>
            <a:rect l="l" t="t" r="r" b="b"/>
            <a:pathLst>
              <a:path w="2756502" h="1784269">
                <a:moveTo>
                  <a:pt x="0" y="0"/>
                </a:moveTo>
                <a:lnTo>
                  <a:pt x="2756502" y="0"/>
                </a:lnTo>
                <a:lnTo>
                  <a:pt x="2756502" y="1784269"/>
                </a:lnTo>
                <a:lnTo>
                  <a:pt x="0" y="1784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7666168" y="192716"/>
            <a:ext cx="7839800" cy="60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91919"/>
                </a:solidFill>
                <a:latin typeface="Montserrat Classic Bold"/>
              </a:rPr>
              <a:t>     METODOLOGIA EQUALIZER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67496" y="1944698"/>
            <a:ext cx="12032706" cy="214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2799">
                <a:solidFill>
                  <a:srgbClr val="191919"/>
                </a:solidFill>
                <a:latin typeface="League Spartan"/>
              </a:rPr>
              <a:t>Lidar com esses problemas requer um diagnóstico e esforço contínuo das organizações para educar, sensibilizar e criar um ambiente seguro no trabalho que promova a igualdade, a inclusão e o respeito.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65471" y="1339339"/>
            <a:ext cx="755705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u="sng">
                <a:solidFill>
                  <a:srgbClr val="13538A"/>
                </a:solidFill>
                <a:latin typeface="League Spartan"/>
              </a:rPr>
              <a:t>Ação Inicial (Diagnóstico)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67496" y="5193683"/>
            <a:ext cx="11334466" cy="159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2799">
                <a:solidFill>
                  <a:srgbClr val="191919"/>
                </a:solidFill>
                <a:latin typeface="League Spartan"/>
              </a:rPr>
              <a:t>A implementação de políticas anti-discriminatórias e programas de treinamento de conscientização unidos ao acompanhamento periódico.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67496" y="4603133"/>
            <a:ext cx="755705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u="sng">
                <a:solidFill>
                  <a:srgbClr val="13538A"/>
                </a:solidFill>
                <a:latin typeface="League Spartan"/>
              </a:rPr>
              <a:t>Potencialização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67496" y="7315931"/>
            <a:ext cx="7557058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9"/>
              </a:lnSpc>
            </a:pPr>
            <a:r>
              <a:rPr lang="en-US" sz="3099" u="sng">
                <a:solidFill>
                  <a:srgbClr val="13538A"/>
                </a:solidFill>
                <a:latin typeface="League Spartan"/>
              </a:rPr>
              <a:t>Propósito</a:t>
            </a:r>
          </a:p>
        </p:txBody>
      </p:sp>
      <p:sp>
        <p:nvSpPr>
          <p:cNvPr id="25" name="Freeform 25"/>
          <p:cNvSpPr/>
          <p:nvPr/>
        </p:nvSpPr>
        <p:spPr>
          <a:xfrm rot="-10800000">
            <a:off x="-1941467" y="-4142549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54021" y="0"/>
            <a:ext cx="7333979" cy="10287000"/>
            <a:chOff x="0" y="0"/>
            <a:chExt cx="19315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1583" cy="2709333"/>
            </a:xfrm>
            <a:custGeom>
              <a:avLst/>
              <a:gdLst/>
              <a:ahLst/>
              <a:cxnLst/>
              <a:rect l="l" t="t" r="r" b="b"/>
              <a:pathLst>
                <a:path w="1931583" h="2709333">
                  <a:moveTo>
                    <a:pt x="0" y="0"/>
                  </a:moveTo>
                  <a:lnTo>
                    <a:pt x="1931583" y="0"/>
                  </a:lnTo>
                  <a:lnTo>
                    <a:pt x="1931583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312236" y="662113"/>
            <a:ext cx="6617549" cy="5661681"/>
          </a:xfrm>
          <a:custGeom>
            <a:avLst/>
            <a:gdLst/>
            <a:ahLst/>
            <a:cxnLst/>
            <a:rect l="l" t="t" r="r" b="b"/>
            <a:pathLst>
              <a:path w="6617549" h="5661681">
                <a:moveTo>
                  <a:pt x="0" y="0"/>
                </a:moveTo>
                <a:lnTo>
                  <a:pt x="6617549" y="0"/>
                </a:lnTo>
                <a:lnTo>
                  <a:pt x="6617549" y="5661680"/>
                </a:lnTo>
                <a:lnTo>
                  <a:pt x="0" y="5661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2419878" y="8458962"/>
            <a:ext cx="3989830" cy="79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95"/>
              </a:lnSpc>
            </a:pPr>
            <a:r>
              <a:rPr lang="en-US" sz="5199">
                <a:solidFill>
                  <a:srgbClr val="000000"/>
                </a:solidFill>
                <a:latin typeface="Open Sauce Heavy"/>
              </a:rPr>
              <a:t> CONTROLE</a:t>
            </a:r>
          </a:p>
        </p:txBody>
      </p:sp>
      <p:sp>
        <p:nvSpPr>
          <p:cNvPr id="7" name="Freeform 7"/>
          <p:cNvSpPr/>
          <p:nvPr/>
        </p:nvSpPr>
        <p:spPr>
          <a:xfrm rot="10576359">
            <a:off x="-3117907" y="-1159641"/>
            <a:ext cx="5244138" cy="4986699"/>
          </a:xfrm>
          <a:custGeom>
            <a:avLst/>
            <a:gdLst/>
            <a:ahLst/>
            <a:cxnLst/>
            <a:rect l="l" t="t" r="r" b="b"/>
            <a:pathLst>
              <a:path w="5244138" h="4986699">
                <a:moveTo>
                  <a:pt x="0" y="0"/>
                </a:moveTo>
                <a:lnTo>
                  <a:pt x="5244138" y="0"/>
                </a:lnTo>
                <a:lnTo>
                  <a:pt x="5244138" y="4986699"/>
                </a:lnTo>
                <a:lnTo>
                  <a:pt x="0" y="498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1004141">
            <a:off x="15227926" y="8138690"/>
            <a:ext cx="5244138" cy="4986699"/>
          </a:xfrm>
          <a:custGeom>
            <a:avLst/>
            <a:gdLst/>
            <a:ahLst/>
            <a:cxnLst/>
            <a:rect l="l" t="t" r="r" b="b"/>
            <a:pathLst>
              <a:path w="5244138" h="4986699">
                <a:moveTo>
                  <a:pt x="0" y="0"/>
                </a:moveTo>
                <a:lnTo>
                  <a:pt x="5244138" y="0"/>
                </a:lnTo>
                <a:lnTo>
                  <a:pt x="5244138" y="4986699"/>
                </a:lnTo>
                <a:lnTo>
                  <a:pt x="0" y="498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3072118" y="-261790"/>
            <a:ext cx="5270012" cy="4775948"/>
          </a:xfrm>
          <a:custGeom>
            <a:avLst/>
            <a:gdLst/>
            <a:ahLst/>
            <a:cxnLst/>
            <a:rect l="l" t="t" r="r" b="b"/>
            <a:pathLst>
              <a:path w="5270012" h="4775948">
                <a:moveTo>
                  <a:pt x="0" y="0"/>
                </a:moveTo>
                <a:lnTo>
                  <a:pt x="5270012" y="0"/>
                </a:lnTo>
                <a:lnTo>
                  <a:pt x="5270012" y="4775948"/>
                </a:lnTo>
                <a:lnTo>
                  <a:pt x="0" y="4775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2126184"/>
            <a:ext cx="9356848" cy="6937934"/>
            <a:chOff x="0" y="0"/>
            <a:chExt cx="12475798" cy="9250578"/>
          </a:xfrm>
        </p:grpSpPr>
        <p:grpSp>
          <p:nvGrpSpPr>
            <p:cNvPr id="11" name="Group 11"/>
            <p:cNvGrpSpPr/>
            <p:nvPr/>
          </p:nvGrpSpPr>
          <p:grpSpPr>
            <a:xfrm>
              <a:off x="7166631" y="0"/>
              <a:ext cx="5309167" cy="9250578"/>
              <a:chOff x="0" y="0"/>
              <a:chExt cx="1048724" cy="18272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48724" cy="1827275"/>
              </a:xfrm>
              <a:custGeom>
                <a:avLst/>
                <a:gdLst/>
                <a:ahLst/>
                <a:cxnLst/>
                <a:rect l="l" t="t" r="r" b="b"/>
                <a:pathLst>
                  <a:path w="1048724" h="1827275">
                    <a:moveTo>
                      <a:pt x="0" y="0"/>
                    </a:moveTo>
                    <a:lnTo>
                      <a:pt x="1048724" y="0"/>
                    </a:lnTo>
                    <a:lnTo>
                      <a:pt x="1048724" y="1827275"/>
                    </a:lnTo>
                    <a:lnTo>
                      <a:pt x="0" y="182727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38B6FF"/>
                </a:solidFill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0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5309167" cy="9250578"/>
              <a:chOff x="0" y="0"/>
              <a:chExt cx="1048724" cy="18272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48724" cy="1827275"/>
              </a:xfrm>
              <a:custGeom>
                <a:avLst/>
                <a:gdLst/>
                <a:ahLst/>
                <a:cxnLst/>
                <a:rect l="l" t="t" r="r" b="b"/>
                <a:pathLst>
                  <a:path w="1048724" h="1827275">
                    <a:moveTo>
                      <a:pt x="0" y="0"/>
                    </a:moveTo>
                    <a:lnTo>
                      <a:pt x="1048724" y="0"/>
                    </a:lnTo>
                    <a:lnTo>
                      <a:pt x="1048724" y="1827275"/>
                    </a:lnTo>
                    <a:lnTo>
                      <a:pt x="0" y="182727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0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4754427" y="2885843"/>
              <a:ext cx="2966944" cy="2540783"/>
            </a:xfrm>
            <a:custGeom>
              <a:avLst/>
              <a:gdLst/>
              <a:ahLst/>
              <a:cxnLst/>
              <a:rect l="l" t="t" r="r" b="b"/>
              <a:pathLst>
                <a:path w="2966944" h="2540783">
                  <a:moveTo>
                    <a:pt x="0" y="0"/>
                  </a:moveTo>
                  <a:lnTo>
                    <a:pt x="2966944" y="0"/>
                  </a:lnTo>
                  <a:lnTo>
                    <a:pt x="2966944" y="2540783"/>
                  </a:lnTo>
                  <a:lnTo>
                    <a:pt x="0" y="2540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031453" y="466616"/>
              <a:ext cx="3246261" cy="2733065"/>
            </a:xfrm>
            <a:custGeom>
              <a:avLst/>
              <a:gdLst/>
              <a:ahLst/>
              <a:cxnLst/>
              <a:rect l="l" t="t" r="r" b="b"/>
              <a:pathLst>
                <a:path w="3246261" h="2733065">
                  <a:moveTo>
                    <a:pt x="0" y="0"/>
                  </a:moveTo>
                  <a:lnTo>
                    <a:pt x="3246261" y="0"/>
                  </a:lnTo>
                  <a:lnTo>
                    <a:pt x="3246261" y="2733066"/>
                  </a:lnTo>
                  <a:lnTo>
                    <a:pt x="0" y="2733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934938" y="678855"/>
              <a:ext cx="2288387" cy="2308588"/>
            </a:xfrm>
            <a:custGeom>
              <a:avLst/>
              <a:gdLst/>
              <a:ahLst/>
              <a:cxnLst/>
              <a:rect l="l" t="t" r="r" b="b"/>
              <a:pathLst>
                <a:path w="2288387" h="2308588">
                  <a:moveTo>
                    <a:pt x="0" y="0"/>
                  </a:moveTo>
                  <a:lnTo>
                    <a:pt x="2288388" y="0"/>
                  </a:lnTo>
                  <a:lnTo>
                    <a:pt x="2288388" y="2308588"/>
                  </a:lnTo>
                  <a:lnTo>
                    <a:pt x="0" y="2308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110385" y="3511353"/>
              <a:ext cx="3421658" cy="459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13"/>
                </a:lnSpc>
              </a:pPr>
              <a:r>
                <a:rPr lang="en-US" sz="2080">
                  <a:solidFill>
                    <a:srgbClr val="38B6FF"/>
                  </a:solidFill>
                  <a:latin typeface="Open Sauce Heavy"/>
                </a:rPr>
                <a:t>COLETA DE DADOS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110385" y="4781752"/>
              <a:ext cx="3814382" cy="2518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5"/>
                </a:lnSpc>
              </a:pPr>
              <a:r>
                <a:rPr lang="en-US" sz="1691">
                  <a:solidFill>
                    <a:srgbClr val="000000"/>
                  </a:solidFill>
                  <a:latin typeface="Open Sauce Bold"/>
                </a:rPr>
                <a:t>Produção, catalogação e arquivamento dos dados oriundos das entrevistas de forma simultânea, para análise de crescimento.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694371" y="3509622"/>
              <a:ext cx="2116300" cy="4614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13"/>
                </a:lnSpc>
              </a:pPr>
              <a:r>
                <a:rPr lang="en-US" sz="2080" dirty="0">
                  <a:solidFill>
                    <a:srgbClr val="42A4F4"/>
                  </a:solidFill>
                  <a:latin typeface="Open Sauce Heavy"/>
                </a:rPr>
                <a:t>FEEDBACK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47392" y="4781752"/>
              <a:ext cx="3814382" cy="3559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5"/>
                </a:lnSpc>
              </a:pPr>
              <a:r>
                <a:rPr lang="en-US" sz="1691">
                  <a:solidFill>
                    <a:srgbClr val="000000"/>
                  </a:solidFill>
                  <a:latin typeface="Open Sauce Bold"/>
                </a:rPr>
                <a:t>Entrevistas individuais, sigilosas e confidenciais, a fim de decifrar a cultura organizacional da instituição - de ponta a ponta - através do olhar dos colaboradores.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197348" y="6850037"/>
            <a:ext cx="6847325" cy="79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95"/>
              </a:lnSpc>
            </a:pPr>
            <a:r>
              <a:rPr lang="en-US" sz="5199">
                <a:solidFill>
                  <a:srgbClr val="38B6FF"/>
                </a:solidFill>
                <a:latin typeface="Open Sauce Heavy"/>
              </a:rPr>
              <a:t>MONITORAMENTO</a:t>
            </a:r>
            <a:r>
              <a:rPr lang="en-US" sz="5199">
                <a:solidFill>
                  <a:srgbClr val="000000"/>
                </a:solidFill>
                <a:latin typeface="Open Sauce Heavy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73360" y="7567759"/>
            <a:ext cx="4953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E47A1"/>
                </a:solidFill>
                <a:latin typeface="Open Sans 1 Bold"/>
              </a:rPr>
              <a:t>&amp;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54021" y="0"/>
            <a:ext cx="7333979" cy="10287000"/>
            <a:chOff x="0" y="0"/>
            <a:chExt cx="19315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1583" cy="2709333"/>
            </a:xfrm>
            <a:custGeom>
              <a:avLst/>
              <a:gdLst/>
              <a:ahLst/>
              <a:cxnLst/>
              <a:rect l="l" t="t" r="r" b="b"/>
              <a:pathLst>
                <a:path w="1931583" h="2709333">
                  <a:moveTo>
                    <a:pt x="0" y="0"/>
                  </a:moveTo>
                  <a:lnTo>
                    <a:pt x="1931583" y="0"/>
                  </a:lnTo>
                  <a:lnTo>
                    <a:pt x="1931583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764370" y="19050"/>
            <a:ext cx="0" cy="8346127"/>
          </a:xfrm>
          <a:prstGeom prst="line">
            <a:avLst/>
          </a:prstGeom>
          <a:ln w="38100" cap="flat">
            <a:solidFill>
              <a:srgbClr val="0965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973795" y="1506447"/>
            <a:ext cx="1543050" cy="15430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FFFFF"/>
            </a:solidFill>
            <a:ln w="38100">
              <a:solidFill>
                <a:srgbClr val="09659D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3795" y="4173063"/>
            <a:ext cx="1543050" cy="15430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FFFFF"/>
            </a:solidFill>
            <a:ln w="38100">
              <a:solidFill>
                <a:srgbClr val="09659D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3795" y="6840063"/>
            <a:ext cx="1543050" cy="15430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FFFFF"/>
            </a:solidFill>
            <a:ln w="38100">
              <a:solidFill>
                <a:srgbClr val="09659D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312236" y="662113"/>
            <a:ext cx="6617549" cy="5661681"/>
          </a:xfrm>
          <a:custGeom>
            <a:avLst/>
            <a:gdLst/>
            <a:ahLst/>
            <a:cxnLst/>
            <a:rect l="l" t="t" r="r" b="b"/>
            <a:pathLst>
              <a:path w="6617549" h="5661681">
                <a:moveTo>
                  <a:pt x="0" y="0"/>
                </a:moveTo>
                <a:lnTo>
                  <a:pt x="6617549" y="0"/>
                </a:lnTo>
                <a:lnTo>
                  <a:pt x="6617549" y="5661680"/>
                </a:lnTo>
                <a:lnTo>
                  <a:pt x="0" y="5661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1154117" y="4389414"/>
            <a:ext cx="1182407" cy="988799"/>
            <a:chOff x="0" y="0"/>
            <a:chExt cx="1576543" cy="131839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228893"/>
              <a:ext cx="983558" cy="860613"/>
              <a:chOff x="0" y="0"/>
              <a:chExt cx="812800" cy="7112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000000">
                  <a:alpha val="0"/>
                </a:srgbClr>
              </a:solidFill>
              <a:ln w="161925">
                <a:solidFill>
                  <a:srgbClr val="0E47A1"/>
                </a:solidFill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925897" y="-123825"/>
              <a:ext cx="650646" cy="1442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47"/>
                </a:lnSpc>
              </a:pPr>
              <a:r>
                <a:rPr lang="en-US" sz="6533">
                  <a:solidFill>
                    <a:srgbClr val="0E47A1"/>
                  </a:solidFill>
                  <a:latin typeface="Open Sauce Heavy"/>
                </a:rPr>
                <a:t>s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933375" y="1657621"/>
            <a:ext cx="6439225" cy="387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36"/>
              </a:lnSpc>
            </a:pPr>
            <a:r>
              <a:rPr lang="en-US" sz="2382" dirty="0">
                <a:solidFill>
                  <a:srgbClr val="FFFFFF"/>
                </a:solidFill>
                <a:latin typeface="Open Sauce Heavy"/>
              </a:rPr>
              <a:t>Feedback e Coleta de Dados: No </a:t>
            </a:r>
            <a:r>
              <a:rPr lang="en-US" sz="2382" dirty="0" err="1">
                <a:solidFill>
                  <a:srgbClr val="FFFFFF"/>
                </a:solidFill>
                <a:latin typeface="Open Sauce Heavy"/>
              </a:rPr>
              <a:t>Início</a:t>
            </a:r>
            <a:endParaRPr lang="en-US" sz="2382" dirty="0">
              <a:solidFill>
                <a:srgbClr val="FFFFFF"/>
              </a:solidFill>
              <a:latin typeface="Open Sauce Heav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933375" y="2214220"/>
            <a:ext cx="4704270" cy="63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2"/>
              </a:lnSpc>
            </a:pPr>
            <a:r>
              <a:rPr lang="en-US" sz="1449">
                <a:solidFill>
                  <a:srgbClr val="FFFFFF"/>
                </a:solidFill>
                <a:latin typeface="Open Sauce"/>
              </a:rPr>
              <a:t>Para mapear em que nível de D&amp;I a instituição se encontra e definir os parâmetros de ação.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33375" y="4922022"/>
            <a:ext cx="4704270" cy="63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2"/>
              </a:lnSpc>
            </a:pPr>
            <a:r>
              <a:rPr lang="en-US" sz="1449">
                <a:solidFill>
                  <a:srgbClr val="FFFFFF"/>
                </a:solidFill>
                <a:latin typeface="Open Sauce"/>
              </a:rPr>
              <a:t>Para identificar como  a instituição se comporta durante a reestruturação.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33375" y="7547836"/>
            <a:ext cx="5332958" cy="63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2"/>
              </a:lnSpc>
            </a:pPr>
            <a:r>
              <a:rPr lang="en-US" sz="1449">
                <a:solidFill>
                  <a:srgbClr val="FFFFFF"/>
                </a:solidFill>
                <a:latin typeface="Open Sauce"/>
              </a:rPr>
              <a:t>Para definir a curva de evolução dos indicadores da organização após a metodologia Equalizer ser implantada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19878" y="8458962"/>
            <a:ext cx="3989830" cy="79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95"/>
              </a:lnSpc>
            </a:pPr>
            <a:r>
              <a:rPr lang="en-US" sz="5199">
                <a:solidFill>
                  <a:srgbClr val="000000"/>
                </a:solidFill>
                <a:latin typeface="Open Sauce Heavy"/>
              </a:rPr>
              <a:t> CONTROLE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97348" y="6850037"/>
            <a:ext cx="6847325" cy="79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95"/>
              </a:lnSpc>
            </a:pPr>
            <a:r>
              <a:rPr lang="en-US" sz="5199">
                <a:solidFill>
                  <a:srgbClr val="38B6FF"/>
                </a:solidFill>
                <a:latin typeface="Open Sauce Heavy"/>
              </a:rPr>
              <a:t>MONITORAMENTO</a:t>
            </a:r>
            <a:r>
              <a:rPr lang="en-US" sz="5199">
                <a:solidFill>
                  <a:srgbClr val="000000"/>
                </a:solidFill>
                <a:latin typeface="Open Sauce Heavy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73360" y="7567759"/>
            <a:ext cx="4953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E47A1"/>
                </a:solidFill>
                <a:latin typeface="Open Sans 1 Bold"/>
              </a:rPr>
              <a:t>&amp;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93492" y="1573122"/>
            <a:ext cx="922707" cy="1259389"/>
            <a:chOff x="0" y="0"/>
            <a:chExt cx="1230276" cy="1679185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61925"/>
              <a:ext cx="827888" cy="1841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638"/>
                </a:lnSpc>
              </a:pPr>
              <a:r>
                <a:rPr lang="en-US" sz="8313">
                  <a:solidFill>
                    <a:srgbClr val="0E47A1"/>
                  </a:solidFill>
                  <a:latin typeface="Open Sauce Heavy"/>
                </a:rPr>
                <a:t>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89742" y="823778"/>
              <a:ext cx="340535" cy="65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6"/>
                </a:lnSpc>
              </a:pPr>
              <a:r>
                <a:rPr lang="en-US" sz="2969">
                  <a:solidFill>
                    <a:srgbClr val="0E47A1"/>
                  </a:solidFill>
                  <a:latin typeface="Open Sauce Heavy"/>
                </a:rPr>
                <a:t>0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03017" y="6859562"/>
            <a:ext cx="922707" cy="1259389"/>
            <a:chOff x="0" y="0"/>
            <a:chExt cx="1230276" cy="1679185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161925"/>
              <a:ext cx="827888" cy="1841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638"/>
                </a:lnSpc>
              </a:pPr>
              <a:r>
                <a:rPr lang="en-US" sz="8313">
                  <a:solidFill>
                    <a:srgbClr val="0E47A1"/>
                  </a:solidFill>
                  <a:latin typeface="Open Sauce Heavy"/>
                </a:rPr>
                <a:t>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89742" y="814253"/>
              <a:ext cx="340535" cy="761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56"/>
                </a:lnSpc>
              </a:pPr>
              <a:r>
                <a:rPr lang="en-US" sz="3469">
                  <a:solidFill>
                    <a:srgbClr val="0E47A1"/>
                  </a:solidFill>
                  <a:latin typeface="Open Sauce Heavy"/>
                </a:rPr>
                <a:t>f</a:t>
              </a:r>
            </a:p>
          </p:txBody>
        </p:sp>
      </p:grpSp>
      <p:sp>
        <p:nvSpPr>
          <p:cNvPr id="34" name="Freeform 34"/>
          <p:cNvSpPr/>
          <p:nvPr/>
        </p:nvSpPr>
        <p:spPr>
          <a:xfrm rot="10576359">
            <a:off x="-3184482" y="-1464649"/>
            <a:ext cx="5244138" cy="4986699"/>
          </a:xfrm>
          <a:custGeom>
            <a:avLst/>
            <a:gdLst/>
            <a:ahLst/>
            <a:cxnLst/>
            <a:rect l="l" t="t" r="r" b="b"/>
            <a:pathLst>
              <a:path w="5244138" h="4986699">
                <a:moveTo>
                  <a:pt x="0" y="0"/>
                </a:moveTo>
                <a:lnTo>
                  <a:pt x="5244139" y="0"/>
                </a:lnTo>
                <a:lnTo>
                  <a:pt x="5244139" y="4986698"/>
                </a:lnTo>
                <a:lnTo>
                  <a:pt x="0" y="4986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 rot="-1004141">
            <a:off x="15227926" y="8138690"/>
            <a:ext cx="5244138" cy="4986699"/>
          </a:xfrm>
          <a:custGeom>
            <a:avLst/>
            <a:gdLst/>
            <a:ahLst/>
            <a:cxnLst/>
            <a:rect l="l" t="t" r="r" b="b"/>
            <a:pathLst>
              <a:path w="5244138" h="4986699">
                <a:moveTo>
                  <a:pt x="0" y="0"/>
                </a:moveTo>
                <a:lnTo>
                  <a:pt x="5244138" y="0"/>
                </a:lnTo>
                <a:lnTo>
                  <a:pt x="5244138" y="4986699"/>
                </a:lnTo>
                <a:lnTo>
                  <a:pt x="0" y="498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TextBox 36"/>
          <p:cNvSpPr txBox="1"/>
          <p:nvPr/>
        </p:nvSpPr>
        <p:spPr>
          <a:xfrm>
            <a:off x="2933375" y="4325323"/>
            <a:ext cx="7984986" cy="387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36"/>
              </a:lnSpc>
            </a:pPr>
            <a:r>
              <a:rPr lang="en-US" sz="2382" dirty="0">
                <a:solidFill>
                  <a:srgbClr val="FFFFFF"/>
                </a:solidFill>
                <a:latin typeface="Open Sauce Heavy"/>
              </a:rPr>
              <a:t>Feedback e Coleta de Dados: Durante o </a:t>
            </a:r>
            <a:r>
              <a:rPr lang="en-US" sz="2382" dirty="0" err="1">
                <a:solidFill>
                  <a:srgbClr val="FFFFFF"/>
                </a:solidFill>
                <a:latin typeface="Open Sauce Heavy"/>
              </a:rPr>
              <a:t>Processo</a:t>
            </a:r>
            <a:endParaRPr lang="en-US" sz="2382" dirty="0">
              <a:solidFill>
                <a:srgbClr val="FFFFFF"/>
              </a:solidFill>
              <a:latin typeface="Open Sauce Heavy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933374" y="6905419"/>
            <a:ext cx="5753425" cy="387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36"/>
              </a:lnSpc>
            </a:pPr>
            <a:r>
              <a:rPr lang="en-US" sz="2382" dirty="0">
                <a:solidFill>
                  <a:srgbClr val="FFFFFF"/>
                </a:solidFill>
                <a:latin typeface="Open Sauce Heavy"/>
              </a:rPr>
              <a:t>Feedback e Coleta de Dados: Final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58215" y="1567121"/>
            <a:ext cx="18200400" cy="10287000"/>
          </a:xfrm>
          <a:custGeom>
            <a:avLst/>
            <a:gdLst/>
            <a:ahLst/>
            <a:cxnLst/>
            <a:rect l="l" t="t" r="r" b="b"/>
            <a:pathLst>
              <a:path w="18200400" h="10287000">
                <a:moveTo>
                  <a:pt x="0" y="0"/>
                </a:moveTo>
                <a:lnTo>
                  <a:pt x="18200400" y="0"/>
                </a:lnTo>
                <a:lnTo>
                  <a:pt x="182004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-10269" t="-17586" r="-788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121930" y="3541436"/>
            <a:ext cx="5235131" cy="240504"/>
            <a:chOff x="0" y="0"/>
            <a:chExt cx="1570033" cy="721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0033" cy="72128"/>
            </a:xfrm>
            <a:custGeom>
              <a:avLst/>
              <a:gdLst/>
              <a:ahLst/>
              <a:cxnLst/>
              <a:rect l="l" t="t" r="r" b="b"/>
              <a:pathLst>
                <a:path w="1570033" h="72128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lnTo>
                    <a:pt x="0" y="0"/>
                  </a:ln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27193" y="3541436"/>
            <a:ext cx="5235131" cy="240504"/>
            <a:chOff x="0" y="0"/>
            <a:chExt cx="1570033" cy="721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0033" cy="72128"/>
            </a:xfrm>
            <a:custGeom>
              <a:avLst/>
              <a:gdLst/>
              <a:ahLst/>
              <a:cxnLst/>
              <a:rect l="l" t="t" r="r" b="b"/>
              <a:pathLst>
                <a:path w="1570033" h="72128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lnTo>
                    <a:pt x="0" y="0"/>
                  </a:ln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30939" y="3541436"/>
            <a:ext cx="5235131" cy="240504"/>
            <a:chOff x="0" y="0"/>
            <a:chExt cx="1570033" cy="721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0033" cy="72128"/>
            </a:xfrm>
            <a:custGeom>
              <a:avLst/>
              <a:gdLst/>
              <a:ahLst/>
              <a:cxnLst/>
              <a:rect l="l" t="t" r="r" b="b"/>
              <a:pathLst>
                <a:path w="1570033" h="72128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lnTo>
                    <a:pt x="0" y="0"/>
                  </a:ln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3446" y="3781940"/>
            <a:ext cx="5235131" cy="5857362"/>
            <a:chOff x="0" y="0"/>
            <a:chExt cx="1570033" cy="17566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0033" cy="1756642"/>
            </a:xfrm>
            <a:custGeom>
              <a:avLst/>
              <a:gdLst/>
              <a:ahLst/>
              <a:cxnLst/>
              <a:rect l="l" t="t" r="r" b="b"/>
              <a:pathLst>
                <a:path w="1570033" h="1756642">
                  <a:moveTo>
                    <a:pt x="0" y="0"/>
                  </a:moveTo>
                  <a:lnTo>
                    <a:pt x="1570033" y="0"/>
                  </a:lnTo>
                  <a:lnTo>
                    <a:pt x="1570033" y="1756642"/>
                  </a:lnTo>
                  <a:lnTo>
                    <a:pt x="0" y="1756642"/>
                  </a:lnTo>
                  <a:lnTo>
                    <a:pt x="0" y="0"/>
                  </a:lnTo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757251" y="2796422"/>
            <a:ext cx="1971035" cy="197103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141470" y="3076710"/>
            <a:ext cx="1196052" cy="1169956"/>
          </a:xfrm>
          <a:custGeom>
            <a:avLst/>
            <a:gdLst/>
            <a:ahLst/>
            <a:cxnLst/>
            <a:rect l="l" t="t" r="r" b="b"/>
            <a:pathLst>
              <a:path w="1196052" h="1169956">
                <a:moveTo>
                  <a:pt x="0" y="0"/>
                </a:moveTo>
                <a:lnTo>
                  <a:pt x="1196052" y="0"/>
                </a:lnTo>
                <a:lnTo>
                  <a:pt x="1196052" y="1169956"/>
                </a:lnTo>
                <a:lnTo>
                  <a:pt x="0" y="116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6528511" y="3781940"/>
            <a:ext cx="5235131" cy="5857362"/>
            <a:chOff x="0" y="0"/>
            <a:chExt cx="1570033" cy="175664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70033" cy="1756642"/>
            </a:xfrm>
            <a:custGeom>
              <a:avLst/>
              <a:gdLst/>
              <a:ahLst/>
              <a:cxnLst/>
              <a:rect l="l" t="t" r="r" b="b"/>
              <a:pathLst>
                <a:path w="1570033" h="1756642">
                  <a:moveTo>
                    <a:pt x="0" y="0"/>
                  </a:moveTo>
                  <a:lnTo>
                    <a:pt x="1570033" y="0"/>
                  </a:lnTo>
                  <a:lnTo>
                    <a:pt x="1570033" y="1756642"/>
                  </a:lnTo>
                  <a:lnTo>
                    <a:pt x="0" y="1756642"/>
                  </a:lnTo>
                  <a:lnTo>
                    <a:pt x="0" y="0"/>
                  </a:lnTo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59241" y="2855437"/>
            <a:ext cx="1971035" cy="197103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498080" y="3170395"/>
            <a:ext cx="1295992" cy="1263003"/>
          </a:xfrm>
          <a:custGeom>
            <a:avLst/>
            <a:gdLst/>
            <a:ahLst/>
            <a:cxnLst/>
            <a:rect l="l" t="t" r="r" b="b"/>
            <a:pathLst>
              <a:path w="1295992" h="1263003">
                <a:moveTo>
                  <a:pt x="0" y="0"/>
                </a:moveTo>
                <a:lnTo>
                  <a:pt x="1295993" y="0"/>
                </a:lnTo>
                <a:lnTo>
                  <a:pt x="1295993" y="1263003"/>
                </a:lnTo>
                <a:lnTo>
                  <a:pt x="0" y="126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6" name="Group 26"/>
          <p:cNvGrpSpPr/>
          <p:nvPr/>
        </p:nvGrpSpPr>
        <p:grpSpPr>
          <a:xfrm>
            <a:off x="11935092" y="3840954"/>
            <a:ext cx="5235131" cy="5857362"/>
            <a:chOff x="0" y="0"/>
            <a:chExt cx="1570033" cy="17566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0033" cy="1756642"/>
            </a:xfrm>
            <a:custGeom>
              <a:avLst/>
              <a:gdLst/>
              <a:ahLst/>
              <a:cxnLst/>
              <a:rect l="l" t="t" r="r" b="b"/>
              <a:pathLst>
                <a:path w="1570033" h="1756642">
                  <a:moveTo>
                    <a:pt x="0" y="0"/>
                  </a:moveTo>
                  <a:lnTo>
                    <a:pt x="1570033" y="0"/>
                  </a:lnTo>
                  <a:lnTo>
                    <a:pt x="1570033" y="1756642"/>
                  </a:lnTo>
                  <a:lnTo>
                    <a:pt x="0" y="1756642"/>
                  </a:lnTo>
                  <a:lnTo>
                    <a:pt x="0" y="0"/>
                  </a:lnTo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562987" y="2855437"/>
            <a:ext cx="1971035" cy="197103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4042185" y="3249366"/>
            <a:ext cx="1012638" cy="1105062"/>
          </a:xfrm>
          <a:custGeom>
            <a:avLst/>
            <a:gdLst/>
            <a:ahLst/>
            <a:cxnLst/>
            <a:rect l="l" t="t" r="r" b="b"/>
            <a:pathLst>
              <a:path w="1012638" h="1105062">
                <a:moveTo>
                  <a:pt x="0" y="0"/>
                </a:moveTo>
                <a:lnTo>
                  <a:pt x="1012638" y="0"/>
                </a:lnTo>
                <a:lnTo>
                  <a:pt x="1012638" y="1105062"/>
                </a:lnTo>
                <a:lnTo>
                  <a:pt x="0" y="110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TextBox 33"/>
          <p:cNvSpPr txBox="1"/>
          <p:nvPr/>
        </p:nvSpPr>
        <p:spPr>
          <a:xfrm>
            <a:off x="1330944" y="1323300"/>
            <a:ext cx="15630265" cy="98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829">
                <a:solidFill>
                  <a:srgbClr val="023D54"/>
                </a:solidFill>
                <a:latin typeface="Jannah Medium"/>
              </a:rPr>
              <a:t>Vantagens do Selo Equalizer de D&amp;I</a:t>
            </a:r>
          </a:p>
        </p:txBody>
      </p:sp>
      <p:sp>
        <p:nvSpPr>
          <p:cNvPr id="34" name="Freeform 34"/>
          <p:cNvSpPr/>
          <p:nvPr/>
        </p:nvSpPr>
        <p:spPr>
          <a:xfrm>
            <a:off x="7806150" y="274179"/>
            <a:ext cx="2675699" cy="2307791"/>
          </a:xfrm>
          <a:custGeom>
            <a:avLst/>
            <a:gdLst/>
            <a:ahLst/>
            <a:cxnLst/>
            <a:rect l="l" t="t" r="r" b="b"/>
            <a:pathLst>
              <a:path w="2675699" h="2307791">
                <a:moveTo>
                  <a:pt x="0" y="0"/>
                </a:moveTo>
                <a:lnTo>
                  <a:pt x="2675700" y="0"/>
                </a:lnTo>
                <a:lnTo>
                  <a:pt x="2675700" y="2307791"/>
                </a:lnTo>
                <a:lnTo>
                  <a:pt x="0" y="23077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TextBox 35"/>
          <p:cNvSpPr txBox="1"/>
          <p:nvPr/>
        </p:nvSpPr>
        <p:spPr>
          <a:xfrm>
            <a:off x="1627701" y="5872249"/>
            <a:ext cx="4277339" cy="349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678">
                <a:solidFill>
                  <a:srgbClr val="545454"/>
                </a:solidFill>
                <a:latin typeface="Jannah"/>
              </a:rPr>
              <a:t>Mostrar compromisso com a diversidade e inclusão reflete uma abordagem ética e socialmente responsável, que é cada vez mais valorizada pelos clientes, investidores e pela sociedade.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27701" y="4938853"/>
            <a:ext cx="433108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600" spc="52">
                <a:solidFill>
                  <a:srgbClr val="191919"/>
                </a:solidFill>
                <a:latin typeface="Aileron Bold"/>
              </a:rPr>
              <a:t>Responsabilidade Social Corporativa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38" name="TextBox 38"/>
          <p:cNvSpPr txBox="1"/>
          <p:nvPr/>
        </p:nvSpPr>
        <p:spPr>
          <a:xfrm>
            <a:off x="12646971" y="4900808"/>
            <a:ext cx="380306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Aileron Bold"/>
              </a:rPr>
              <a:t>Melhoria dos Resultados 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Aileron Bold"/>
              </a:rPr>
              <a:t>Financeiros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251788" y="4900808"/>
            <a:ext cx="3390305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Aileron Bold"/>
              </a:rPr>
              <a:t>Melhoria da Imagem 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Aileron Bold"/>
              </a:rPr>
              <a:t>da Empresa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77171" y="6327652"/>
            <a:ext cx="4985153" cy="283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Jannah"/>
              </a:rPr>
              <a:t>Empresas que se destacam pela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Jannah"/>
              </a:rPr>
              <a:t> promoção da diversidade e inclusão tendem a ter uma imagem positiva perante o público e a sociedade em geral.</a:t>
            </a:r>
          </a:p>
          <a:p>
            <a:pPr algn="ctr">
              <a:lnSpc>
                <a:spcPts val="3780"/>
              </a:lnSpc>
            </a:pPr>
            <a:endParaRPr lang="en-US" sz="2700">
              <a:solidFill>
                <a:srgbClr val="191919"/>
              </a:solidFill>
              <a:latin typeface="Jannah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2237076" y="6422718"/>
            <a:ext cx="4724133" cy="236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Jannah"/>
              </a:rPr>
              <a:t>Empresas que promovem a diversidade e inclusão tendem a ter um desempenho financeiro superior.</a:t>
            </a:r>
          </a:p>
          <a:p>
            <a:pPr algn="ctr">
              <a:lnSpc>
                <a:spcPts val="3780"/>
              </a:lnSpc>
            </a:pPr>
            <a:endParaRPr lang="en-US" sz="2700">
              <a:solidFill>
                <a:srgbClr val="191919"/>
              </a:solidFill>
              <a:latin typeface="Jannah"/>
            </a:endParaRPr>
          </a:p>
        </p:txBody>
      </p:sp>
      <p:sp>
        <p:nvSpPr>
          <p:cNvPr id="42" name="Freeform 42"/>
          <p:cNvSpPr/>
          <p:nvPr/>
        </p:nvSpPr>
        <p:spPr>
          <a:xfrm>
            <a:off x="112978" y="98810"/>
            <a:ext cx="2327165" cy="3185451"/>
          </a:xfrm>
          <a:custGeom>
            <a:avLst/>
            <a:gdLst/>
            <a:ahLst/>
            <a:cxnLst/>
            <a:rect l="l" t="t" r="r" b="b"/>
            <a:pathLst>
              <a:path w="2327165" h="3185451">
                <a:moveTo>
                  <a:pt x="0" y="0"/>
                </a:moveTo>
                <a:lnTo>
                  <a:pt x="2327165" y="0"/>
                </a:lnTo>
                <a:lnTo>
                  <a:pt x="2327165" y="3185451"/>
                </a:lnTo>
                <a:lnTo>
                  <a:pt x="0" y="3185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0" y="9671146"/>
            <a:ext cx="18606865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1 Bold"/>
              </a:rPr>
              <a:t>Equalizer  -  Acreditamos na potencialização do capital humano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-7786" t="-15573" r="-77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806150" y="274179"/>
            <a:ext cx="2675699" cy="2307791"/>
          </a:xfrm>
          <a:custGeom>
            <a:avLst/>
            <a:gdLst/>
            <a:ahLst/>
            <a:cxnLst/>
            <a:rect l="l" t="t" r="r" b="b"/>
            <a:pathLst>
              <a:path w="2675699" h="2307791">
                <a:moveTo>
                  <a:pt x="0" y="0"/>
                </a:moveTo>
                <a:lnTo>
                  <a:pt x="2675700" y="0"/>
                </a:lnTo>
                <a:lnTo>
                  <a:pt x="2675700" y="2307791"/>
                </a:lnTo>
                <a:lnTo>
                  <a:pt x="0" y="2307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121930" y="3541436"/>
            <a:ext cx="5235131" cy="240504"/>
            <a:chOff x="0" y="0"/>
            <a:chExt cx="1570033" cy="72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0033" cy="72128"/>
            </a:xfrm>
            <a:custGeom>
              <a:avLst/>
              <a:gdLst/>
              <a:ahLst/>
              <a:cxnLst/>
              <a:rect l="l" t="t" r="r" b="b"/>
              <a:pathLst>
                <a:path w="1570033" h="72128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lnTo>
                    <a:pt x="0" y="0"/>
                  </a:ln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27193" y="3541436"/>
            <a:ext cx="5235131" cy="240504"/>
            <a:chOff x="0" y="0"/>
            <a:chExt cx="1570033" cy="72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0033" cy="72128"/>
            </a:xfrm>
            <a:custGeom>
              <a:avLst/>
              <a:gdLst/>
              <a:ahLst/>
              <a:cxnLst/>
              <a:rect l="l" t="t" r="r" b="b"/>
              <a:pathLst>
                <a:path w="1570033" h="72128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lnTo>
                    <a:pt x="0" y="0"/>
                  </a:ln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0939" y="3541436"/>
            <a:ext cx="5235131" cy="240504"/>
            <a:chOff x="0" y="0"/>
            <a:chExt cx="1570033" cy="721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0033" cy="72128"/>
            </a:xfrm>
            <a:custGeom>
              <a:avLst/>
              <a:gdLst/>
              <a:ahLst/>
              <a:cxnLst/>
              <a:rect l="l" t="t" r="r" b="b"/>
              <a:pathLst>
                <a:path w="1570033" h="72128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lnTo>
                    <a:pt x="0" y="0"/>
                  </a:ln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3446" y="3781940"/>
            <a:ext cx="5235131" cy="5857362"/>
            <a:chOff x="0" y="0"/>
            <a:chExt cx="1570033" cy="17566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70033" cy="1756642"/>
            </a:xfrm>
            <a:custGeom>
              <a:avLst/>
              <a:gdLst/>
              <a:ahLst/>
              <a:cxnLst/>
              <a:rect l="l" t="t" r="r" b="b"/>
              <a:pathLst>
                <a:path w="1570033" h="1756642">
                  <a:moveTo>
                    <a:pt x="0" y="0"/>
                  </a:moveTo>
                  <a:lnTo>
                    <a:pt x="1570033" y="0"/>
                  </a:lnTo>
                  <a:lnTo>
                    <a:pt x="1570033" y="1756642"/>
                  </a:lnTo>
                  <a:lnTo>
                    <a:pt x="0" y="1756642"/>
                  </a:lnTo>
                  <a:lnTo>
                    <a:pt x="0" y="0"/>
                  </a:lnTo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57251" y="2796422"/>
            <a:ext cx="1971035" cy="197103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141470" y="3076710"/>
            <a:ext cx="1196052" cy="1169956"/>
          </a:xfrm>
          <a:custGeom>
            <a:avLst/>
            <a:gdLst/>
            <a:ahLst/>
            <a:cxnLst/>
            <a:rect l="l" t="t" r="r" b="b"/>
            <a:pathLst>
              <a:path w="1196052" h="1169956">
                <a:moveTo>
                  <a:pt x="0" y="0"/>
                </a:moveTo>
                <a:lnTo>
                  <a:pt x="1196052" y="0"/>
                </a:lnTo>
                <a:lnTo>
                  <a:pt x="1196052" y="1169956"/>
                </a:lnTo>
                <a:lnTo>
                  <a:pt x="0" y="116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6528511" y="3781940"/>
            <a:ext cx="5235131" cy="5857362"/>
            <a:chOff x="0" y="0"/>
            <a:chExt cx="1570033" cy="17566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70033" cy="1756642"/>
            </a:xfrm>
            <a:custGeom>
              <a:avLst/>
              <a:gdLst/>
              <a:ahLst/>
              <a:cxnLst/>
              <a:rect l="l" t="t" r="r" b="b"/>
              <a:pathLst>
                <a:path w="1570033" h="1756642">
                  <a:moveTo>
                    <a:pt x="0" y="0"/>
                  </a:moveTo>
                  <a:lnTo>
                    <a:pt x="1570033" y="0"/>
                  </a:lnTo>
                  <a:lnTo>
                    <a:pt x="1570033" y="1756642"/>
                  </a:lnTo>
                  <a:lnTo>
                    <a:pt x="0" y="1756642"/>
                  </a:lnTo>
                  <a:lnTo>
                    <a:pt x="0" y="0"/>
                  </a:lnTo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159241" y="2855437"/>
            <a:ext cx="1971035" cy="197103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498080" y="3170395"/>
            <a:ext cx="1295992" cy="1263003"/>
          </a:xfrm>
          <a:custGeom>
            <a:avLst/>
            <a:gdLst/>
            <a:ahLst/>
            <a:cxnLst/>
            <a:rect l="l" t="t" r="r" b="b"/>
            <a:pathLst>
              <a:path w="1295992" h="1263003">
                <a:moveTo>
                  <a:pt x="0" y="0"/>
                </a:moveTo>
                <a:lnTo>
                  <a:pt x="1295993" y="0"/>
                </a:lnTo>
                <a:lnTo>
                  <a:pt x="1295993" y="1263003"/>
                </a:lnTo>
                <a:lnTo>
                  <a:pt x="0" y="1263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7" name="Group 27"/>
          <p:cNvGrpSpPr/>
          <p:nvPr/>
        </p:nvGrpSpPr>
        <p:grpSpPr>
          <a:xfrm>
            <a:off x="11935092" y="3840954"/>
            <a:ext cx="5235131" cy="5857362"/>
            <a:chOff x="0" y="0"/>
            <a:chExt cx="1570033" cy="17566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70033" cy="1756642"/>
            </a:xfrm>
            <a:custGeom>
              <a:avLst/>
              <a:gdLst/>
              <a:ahLst/>
              <a:cxnLst/>
              <a:rect l="l" t="t" r="r" b="b"/>
              <a:pathLst>
                <a:path w="1570033" h="1756642">
                  <a:moveTo>
                    <a:pt x="0" y="0"/>
                  </a:moveTo>
                  <a:lnTo>
                    <a:pt x="1570033" y="0"/>
                  </a:lnTo>
                  <a:lnTo>
                    <a:pt x="1570033" y="1756642"/>
                  </a:lnTo>
                  <a:lnTo>
                    <a:pt x="0" y="1756642"/>
                  </a:lnTo>
                  <a:lnTo>
                    <a:pt x="0" y="0"/>
                  </a:lnTo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562987" y="2855437"/>
            <a:ext cx="1971035" cy="1971035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4042185" y="3249366"/>
            <a:ext cx="1012638" cy="1105062"/>
          </a:xfrm>
          <a:custGeom>
            <a:avLst/>
            <a:gdLst/>
            <a:ahLst/>
            <a:cxnLst/>
            <a:rect l="l" t="t" r="r" b="b"/>
            <a:pathLst>
              <a:path w="1012638" h="1105062">
                <a:moveTo>
                  <a:pt x="0" y="0"/>
                </a:moveTo>
                <a:lnTo>
                  <a:pt x="1012638" y="0"/>
                </a:lnTo>
                <a:lnTo>
                  <a:pt x="1012638" y="1105062"/>
                </a:lnTo>
                <a:lnTo>
                  <a:pt x="0" y="1105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TextBox 34"/>
          <p:cNvSpPr txBox="1"/>
          <p:nvPr/>
        </p:nvSpPr>
        <p:spPr>
          <a:xfrm>
            <a:off x="1330944" y="1323300"/>
            <a:ext cx="15630265" cy="98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829">
                <a:solidFill>
                  <a:srgbClr val="023D54"/>
                </a:solidFill>
                <a:latin typeface="Jannah Medium"/>
              </a:rPr>
              <a:t>Vantagens do Selo Equalizer de D&amp;I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81450" y="6189753"/>
            <a:ext cx="4277339" cy="259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778" spc="144">
                <a:solidFill>
                  <a:srgbClr val="545454"/>
                </a:solidFill>
                <a:latin typeface="Jannah"/>
              </a:rPr>
              <a:t>Ambientes inclusivos tendem a ter uma dinâmica de equipe mais saudável e colaborativa.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73952" y="4925060"/>
            <a:ext cx="433108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 spc="53">
                <a:solidFill>
                  <a:srgbClr val="191919"/>
                </a:solidFill>
                <a:latin typeface="Aileron Bold"/>
              </a:rPr>
              <a:t>Melhoria do Desempenho da Equipe</a:t>
            </a:r>
          </a:p>
          <a:p>
            <a:pPr marL="0" lvl="0" indent="0" algn="ctr">
              <a:lnSpc>
                <a:spcPts val="3239"/>
              </a:lnSpc>
            </a:pPr>
            <a:endParaRPr lang="en-US" sz="2699" spc="53">
              <a:solidFill>
                <a:srgbClr val="191919"/>
              </a:solidFill>
              <a:latin typeface="Aileron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38" name="TextBox 38"/>
          <p:cNvSpPr txBox="1"/>
          <p:nvPr/>
        </p:nvSpPr>
        <p:spPr>
          <a:xfrm>
            <a:off x="12646971" y="4900808"/>
            <a:ext cx="380306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Aileron Bold"/>
              </a:rPr>
              <a:t>Acesso a Talentos Qualificados</a:t>
            </a:r>
          </a:p>
          <a:p>
            <a:pPr algn="ctr">
              <a:lnSpc>
                <a:spcPts val="3780"/>
              </a:lnSpc>
            </a:pPr>
            <a:endParaRPr lang="en-US" sz="2700">
              <a:solidFill>
                <a:srgbClr val="191919"/>
              </a:solidFill>
              <a:latin typeface="Aileron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320696" y="4900808"/>
            <a:ext cx="325249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Aileron Bold"/>
              </a:rPr>
              <a:t>Estímulo à Inovação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527193" y="6213352"/>
            <a:ext cx="4985153" cy="33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2800" spc="134">
                <a:solidFill>
                  <a:srgbClr val="191919"/>
                </a:solidFill>
                <a:latin typeface="Jannah"/>
              </a:rPr>
              <a:t>Equipes diversificadas trazem perspectivas diferentes para a mesa, o que estimula a criatividade e a inovação..</a:t>
            </a:r>
          </a:p>
          <a:p>
            <a:pPr algn="ctr">
              <a:lnSpc>
                <a:spcPts val="4452"/>
              </a:lnSpc>
            </a:pPr>
            <a:endParaRPr lang="en-US" sz="2800" spc="134">
              <a:solidFill>
                <a:srgbClr val="191919"/>
              </a:solidFill>
              <a:latin typeface="Jannah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2335142" y="6218328"/>
            <a:ext cx="4724133" cy="292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191919"/>
                </a:solidFill>
                <a:latin typeface="Jannah"/>
              </a:rPr>
              <a:t>Uma cultura inclusiva atrai talentos diversos e de alta qualidade. Isso ocorre porque os profissionais valorizam ambientes onde se sintam valorizados e tenham oportunidades iguais de crescimento.</a:t>
            </a:r>
          </a:p>
        </p:txBody>
      </p:sp>
      <p:sp>
        <p:nvSpPr>
          <p:cNvPr id="42" name="Freeform 42"/>
          <p:cNvSpPr/>
          <p:nvPr/>
        </p:nvSpPr>
        <p:spPr>
          <a:xfrm>
            <a:off x="167362" y="63915"/>
            <a:ext cx="2327165" cy="3185451"/>
          </a:xfrm>
          <a:custGeom>
            <a:avLst/>
            <a:gdLst/>
            <a:ahLst/>
            <a:cxnLst/>
            <a:rect l="l" t="t" r="r" b="b"/>
            <a:pathLst>
              <a:path w="2327165" h="3185451">
                <a:moveTo>
                  <a:pt x="0" y="0"/>
                </a:moveTo>
                <a:lnTo>
                  <a:pt x="2327165" y="0"/>
                </a:lnTo>
                <a:lnTo>
                  <a:pt x="2327165" y="3185451"/>
                </a:lnTo>
                <a:lnTo>
                  <a:pt x="0" y="3185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3" name="TextBox 43"/>
          <p:cNvSpPr txBox="1"/>
          <p:nvPr/>
        </p:nvSpPr>
        <p:spPr>
          <a:xfrm>
            <a:off x="0" y="9671146"/>
            <a:ext cx="18606865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1 Bold"/>
              </a:rPr>
              <a:t>Equalizer  -  Acreditamos na potencialização do capital humano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9432" y="19927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-8016" t="-18681" r="-1066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282158">
            <a:off x="13756835" y="7619139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2524654" y="1665513"/>
            <a:ext cx="14046426" cy="7962347"/>
            <a:chOff x="0" y="0"/>
            <a:chExt cx="18728568" cy="10616463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8728568" cy="10534688"/>
              <a:chOff x="0" y="0"/>
              <a:chExt cx="1128903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128776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287761" h="635000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9146" b="-12537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4292014" y="2204382"/>
              <a:ext cx="9743044" cy="2822123"/>
            </a:xfrm>
            <a:custGeom>
              <a:avLst/>
              <a:gdLst/>
              <a:ahLst/>
              <a:cxnLst/>
              <a:rect l="l" t="t" r="r" b="b"/>
              <a:pathLst>
                <a:path w="9743044" h="2822123">
                  <a:moveTo>
                    <a:pt x="0" y="0"/>
                  </a:moveTo>
                  <a:lnTo>
                    <a:pt x="9743043" y="0"/>
                  </a:lnTo>
                  <a:lnTo>
                    <a:pt x="9743043" y="2822122"/>
                  </a:lnTo>
                  <a:lnTo>
                    <a:pt x="0" y="2822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67020" y="1742179"/>
              <a:ext cx="3361498" cy="4318745"/>
            </a:xfrm>
            <a:custGeom>
              <a:avLst/>
              <a:gdLst/>
              <a:ahLst/>
              <a:cxnLst/>
              <a:rect l="l" t="t" r="r" b="b"/>
              <a:pathLst>
                <a:path w="3361498" h="4318745">
                  <a:moveTo>
                    <a:pt x="0" y="0"/>
                  </a:moveTo>
                  <a:lnTo>
                    <a:pt x="3361497" y="0"/>
                  </a:lnTo>
                  <a:lnTo>
                    <a:pt x="3361497" y="4318746"/>
                  </a:lnTo>
                  <a:lnTo>
                    <a:pt x="0" y="4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7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454749" y="1742179"/>
              <a:ext cx="3361498" cy="4318745"/>
            </a:xfrm>
            <a:custGeom>
              <a:avLst/>
              <a:gdLst/>
              <a:ahLst/>
              <a:cxnLst/>
              <a:rect l="l" t="t" r="r" b="b"/>
              <a:pathLst>
                <a:path w="3361498" h="4318745">
                  <a:moveTo>
                    <a:pt x="0" y="0"/>
                  </a:moveTo>
                  <a:lnTo>
                    <a:pt x="3361497" y="0"/>
                  </a:lnTo>
                  <a:lnTo>
                    <a:pt x="3361497" y="4318746"/>
                  </a:lnTo>
                  <a:lnTo>
                    <a:pt x="0" y="4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7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18728568" cy="10616463"/>
              <a:chOff x="0" y="0"/>
              <a:chExt cx="3051598" cy="172982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051598" cy="1729827"/>
              </a:xfrm>
              <a:custGeom>
                <a:avLst/>
                <a:gdLst/>
                <a:ahLst/>
                <a:cxnLst/>
                <a:rect l="l" t="t" r="r" b="b"/>
                <a:pathLst>
                  <a:path w="3051598" h="1729827">
                    <a:moveTo>
                      <a:pt x="34077" y="0"/>
                    </a:moveTo>
                    <a:lnTo>
                      <a:pt x="3017520" y="0"/>
                    </a:lnTo>
                    <a:cubicBezTo>
                      <a:pt x="3036341" y="0"/>
                      <a:pt x="3051598" y="15257"/>
                      <a:pt x="3051598" y="34077"/>
                    </a:cubicBezTo>
                    <a:lnTo>
                      <a:pt x="3051598" y="1695749"/>
                    </a:lnTo>
                    <a:cubicBezTo>
                      <a:pt x="3051598" y="1714570"/>
                      <a:pt x="3036341" y="1729827"/>
                      <a:pt x="3017520" y="1729827"/>
                    </a:cubicBezTo>
                    <a:lnTo>
                      <a:pt x="34077" y="1729827"/>
                    </a:lnTo>
                    <a:cubicBezTo>
                      <a:pt x="15257" y="1729827"/>
                      <a:pt x="0" y="1714570"/>
                      <a:pt x="0" y="1695749"/>
                    </a:cubicBezTo>
                    <a:lnTo>
                      <a:pt x="0" y="34077"/>
                    </a:lnTo>
                    <a:cubicBezTo>
                      <a:pt x="0" y="15257"/>
                      <a:pt x="15257" y="0"/>
                      <a:pt x="340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33350">
                <a:solidFill>
                  <a:srgbClr val="13538A"/>
                </a:solidFill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1472388" y="714533"/>
            <a:ext cx="17026550" cy="74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5655">
                <a:solidFill>
                  <a:srgbClr val="000000"/>
                </a:solidFill>
                <a:latin typeface="Libre Baskerville Bold"/>
              </a:rPr>
              <a:t>Prêmio Equalizer de D&amp;I- edição 2022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810" y="1949079"/>
            <a:ext cx="1814250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0" y="199273"/>
            <a:ext cx="2524654" cy="3243595"/>
          </a:xfrm>
          <a:custGeom>
            <a:avLst/>
            <a:gdLst/>
            <a:ahLst/>
            <a:cxnLst/>
            <a:rect l="l" t="t" r="r" b="b"/>
            <a:pathLst>
              <a:path w="2524654" h="3243595">
                <a:moveTo>
                  <a:pt x="0" y="0"/>
                </a:moveTo>
                <a:lnTo>
                  <a:pt x="2524654" y="0"/>
                </a:lnTo>
                <a:lnTo>
                  <a:pt x="2524654" y="3243595"/>
                </a:lnTo>
                <a:lnTo>
                  <a:pt x="0" y="3243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244435" y="9780260"/>
            <a:ext cx="18606865" cy="431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1 Bold"/>
              </a:rPr>
              <a:t>Equalizer  -  Acreditamos na potencialização do capital humano</a:t>
            </a:r>
          </a:p>
        </p:txBody>
      </p:sp>
      <p:sp>
        <p:nvSpPr>
          <p:cNvPr id="17" name="Freeform 17"/>
          <p:cNvSpPr/>
          <p:nvPr/>
        </p:nvSpPr>
        <p:spPr>
          <a:xfrm rot="6387971">
            <a:off x="-5495249" y="6565780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29" y="0"/>
                </a:lnTo>
                <a:lnTo>
                  <a:pt x="7004929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1435" y="962025"/>
            <a:ext cx="8710845" cy="484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829"/>
              </a:lnSpc>
            </a:pPr>
            <a:r>
              <a:rPr lang="en-US" sz="2678" spc="109">
                <a:solidFill>
                  <a:srgbClr val="000000"/>
                </a:solidFill>
                <a:latin typeface="Open Sans 2 Bold"/>
              </a:rPr>
              <a:t>"Agradecemos imensamente à Equalizer Consultoria por transformar nossa organização. Sua abordagem perspicaz e treinamentos impactantes redefiniram nossa cultura corporativa. Com o seu olhar clínico, agora, somos mais inclusivos e conscientes, impulsionando a colaboração e a nossa produtividade. A Equalizer realmente é uma parceira que faz a diferença." </a:t>
            </a:r>
          </a:p>
          <a:p>
            <a:pPr marL="0" lvl="0" indent="0" algn="just">
              <a:lnSpc>
                <a:spcPts val="3829"/>
              </a:lnSpc>
            </a:pPr>
            <a:r>
              <a:rPr lang="en-US" sz="2678" spc="109">
                <a:solidFill>
                  <a:srgbClr val="000000"/>
                </a:solidFill>
                <a:latin typeface="Open Sans 2 Bold"/>
              </a:rPr>
              <a:t> (Village Telefonia).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6526931"/>
            <a:ext cx="7525053" cy="2731369"/>
            <a:chOff x="0" y="0"/>
            <a:chExt cx="10033404" cy="3641825"/>
          </a:xfrm>
        </p:grpSpPr>
        <p:sp>
          <p:nvSpPr>
            <p:cNvPr id="4" name="AutoShape 4"/>
            <p:cNvSpPr/>
            <p:nvPr/>
          </p:nvSpPr>
          <p:spPr>
            <a:xfrm>
              <a:off x="0" y="2085788"/>
              <a:ext cx="10033404" cy="12700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0033404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u="none">
                  <a:solidFill>
                    <a:srgbClr val="000000"/>
                  </a:solidFill>
                  <a:latin typeface="Montserrat Classic"/>
                </a:rPr>
                <a:t>DEPOIMENTOS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03127"/>
              <a:ext cx="10033404" cy="1038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67"/>
                </a:lnSpc>
              </a:pPr>
              <a:r>
                <a:rPr lang="en-US" sz="2178">
                  <a:solidFill>
                    <a:srgbClr val="000000"/>
                  </a:solidFill>
                  <a:latin typeface="Open Sans 2 Bold"/>
                </a:rPr>
                <a:t>Equalizer  -  Acreditamos na potencialização do capital humano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91509" y="2268047"/>
            <a:ext cx="9260243" cy="8018953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21953" r="-3050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708818" y="1939736"/>
            <a:ext cx="8318643" cy="193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73"/>
              </a:lnSpc>
              <a:spcBef>
                <a:spcPct val="0"/>
              </a:spcBef>
            </a:pPr>
            <a:r>
              <a:rPr lang="en-US" sz="7473" spc="313">
                <a:solidFill>
                  <a:srgbClr val="B76E22"/>
                </a:solidFill>
                <a:latin typeface="Alfa Slab One Bold"/>
              </a:rPr>
              <a:t>VILLAGE</a:t>
            </a:r>
          </a:p>
          <a:p>
            <a:pPr marL="0" lvl="0" indent="0" algn="ctr">
              <a:lnSpc>
                <a:spcPts val="7473"/>
              </a:lnSpc>
              <a:spcBef>
                <a:spcPct val="0"/>
              </a:spcBef>
            </a:pPr>
            <a:r>
              <a:rPr lang="en-US" sz="7473" u="none" spc="313">
                <a:solidFill>
                  <a:srgbClr val="B76E22"/>
                </a:solidFill>
                <a:latin typeface="Alfa Slab One Bold"/>
              </a:rPr>
              <a:t>TEL</a:t>
            </a:r>
            <a:r>
              <a:rPr lang="en-US" sz="7473" u="none" spc="313">
                <a:solidFill>
                  <a:srgbClr val="3C6A98"/>
                </a:solidFill>
                <a:latin typeface="Alfa Slab One Bold"/>
              </a:rPr>
              <a:t>EFO</a:t>
            </a:r>
            <a:r>
              <a:rPr lang="en-US" sz="7473" u="none" spc="313">
                <a:solidFill>
                  <a:srgbClr val="FFBC26"/>
                </a:solidFill>
                <a:latin typeface="Alfa Slab One Bold"/>
              </a:rPr>
              <a:t>NIA</a:t>
            </a:r>
          </a:p>
        </p:txBody>
      </p:sp>
      <p:sp>
        <p:nvSpPr>
          <p:cNvPr id="10" name="Freeform 10"/>
          <p:cNvSpPr/>
          <p:nvPr/>
        </p:nvSpPr>
        <p:spPr>
          <a:xfrm rot="-6290413">
            <a:off x="15566315" y="-2660469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2"/>
                </a:lnTo>
                <a:lnTo>
                  <a:pt x="0" y="666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5962196">
            <a:off x="-2473765" y="7767533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812" y="1028700"/>
            <a:ext cx="11376952" cy="10287000"/>
          </a:xfrm>
          <a:custGeom>
            <a:avLst/>
            <a:gdLst/>
            <a:ahLst/>
            <a:cxnLst/>
            <a:rect l="l" t="t" r="r" b="b"/>
            <a:pathLst>
              <a:path w="11376952" h="10287000">
                <a:moveTo>
                  <a:pt x="0" y="0"/>
                </a:moveTo>
                <a:lnTo>
                  <a:pt x="11376952" y="0"/>
                </a:lnTo>
                <a:lnTo>
                  <a:pt x="113769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23" r="-3626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2700000">
            <a:off x="-93008" y="-11533862"/>
            <a:ext cx="25390461" cy="1927531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8897205" y="2773235"/>
            <a:ext cx="8362095" cy="6924558"/>
            <a:chOff x="0" y="0"/>
            <a:chExt cx="11149461" cy="9232744"/>
          </a:xfrm>
        </p:grpSpPr>
        <p:sp>
          <p:nvSpPr>
            <p:cNvPr id="5" name="TextBox 5"/>
            <p:cNvSpPr txBox="1"/>
            <p:nvPr/>
          </p:nvSpPr>
          <p:spPr>
            <a:xfrm>
              <a:off x="0" y="8237534"/>
              <a:ext cx="11020301" cy="99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058"/>
                </a:lnSpc>
              </a:pPr>
              <a:r>
                <a:rPr lang="en-US" sz="2352">
                  <a:solidFill>
                    <a:srgbClr val="000000"/>
                  </a:solidFill>
                  <a:latin typeface="Open Sans 2 Bold"/>
                </a:rPr>
                <a:t>Equalizer  -  Acreditamos na potencialização do capital humano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9160" y="-66675"/>
              <a:ext cx="11020301" cy="7385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5"/>
                </a:lnSpc>
              </a:pPr>
              <a:r>
                <a:rPr lang="en-US" sz="2831" u="none" spc="206">
                  <a:solidFill>
                    <a:srgbClr val="000000"/>
                  </a:solidFill>
                  <a:latin typeface="Open Sans 2 Bold"/>
                </a:rPr>
                <a:t>"A Equalizer Consultoria revolucionou nossa empresa! Sua abordagem na promoção da diversidade e inclusão redefiniu nossa cultura. Palestras esclarecedoras e aconselhamentos individuais transformaram nossa equipe. Agradecemos por nos capacitar a construir um ambiente verdadeiramente inclusivo. Equalizer, vocês são incríveis!"</a:t>
              </a:r>
            </a:p>
            <a:p>
              <a:pPr marL="0" lvl="0" indent="0" algn="just">
                <a:lnSpc>
                  <a:spcPts val="3135"/>
                </a:lnSpc>
              </a:pPr>
              <a:r>
                <a:rPr lang="en-US" sz="2613" u="none">
                  <a:solidFill>
                    <a:srgbClr val="000000"/>
                  </a:solidFill>
                  <a:latin typeface="Open Sans 2 Bold"/>
                </a:rPr>
                <a:t>(People in arts!)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945144" y="1019175"/>
            <a:ext cx="931415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</a:rPr>
              <a:t>DEPOIMENTOS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4725" y="1677231"/>
            <a:ext cx="7382480" cy="3466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10"/>
              </a:lnSpc>
            </a:pPr>
            <a:r>
              <a:rPr lang="en-US" sz="13310">
                <a:solidFill>
                  <a:srgbClr val="FF83A8"/>
                </a:solidFill>
                <a:latin typeface="Nickainley Bold"/>
              </a:rPr>
              <a:t>People in arts!</a:t>
            </a:r>
          </a:p>
        </p:txBody>
      </p:sp>
      <p:sp>
        <p:nvSpPr>
          <p:cNvPr id="9" name="Freeform 9"/>
          <p:cNvSpPr/>
          <p:nvPr/>
        </p:nvSpPr>
        <p:spPr>
          <a:xfrm rot="10646432">
            <a:off x="-3502465" y="-2301826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2"/>
                </a:lnTo>
                <a:lnTo>
                  <a:pt x="0" y="666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5594826">
            <a:off x="-3168412" y="6956474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2"/>
                </a:lnTo>
                <a:lnTo>
                  <a:pt x="0" y="666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1435" y="962025"/>
            <a:ext cx="8987383" cy="436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829"/>
              </a:lnSpc>
            </a:pPr>
            <a:r>
              <a:rPr lang="en-US" sz="2678" spc="109">
                <a:solidFill>
                  <a:srgbClr val="000000"/>
                </a:solidFill>
                <a:latin typeface="Open Sans 2 Bold"/>
              </a:rPr>
              <a:t>Nós da Carmem Costa Coiffeur, agradecemos à Equalizer Consultoria por seus serviços excepcionais. Sua expertise e dedicação foram fundamentais para o nosso sucesso. Valorizamos muito nossa parceria e esperamos continuar colaborando no futuro. Obrigado por elevar nossa equipe, nossa organização e auxiliar com tanto carinho e delicadeza todo o processo. Até breve! (Carmem Costa Coiffeur)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6526931"/>
            <a:ext cx="7525053" cy="2731369"/>
            <a:chOff x="0" y="0"/>
            <a:chExt cx="10033404" cy="3641825"/>
          </a:xfrm>
        </p:grpSpPr>
        <p:sp>
          <p:nvSpPr>
            <p:cNvPr id="4" name="AutoShape 4"/>
            <p:cNvSpPr/>
            <p:nvPr/>
          </p:nvSpPr>
          <p:spPr>
            <a:xfrm>
              <a:off x="0" y="2085788"/>
              <a:ext cx="10033404" cy="12700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0033404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u="none">
                  <a:solidFill>
                    <a:srgbClr val="000000"/>
                  </a:solidFill>
                  <a:latin typeface="Montserrat Classic"/>
                </a:rPr>
                <a:t>DEPOIMENTOS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03127"/>
              <a:ext cx="10033404" cy="1038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67"/>
                </a:lnSpc>
              </a:pPr>
              <a:r>
                <a:rPr lang="en-US" sz="2178">
                  <a:solidFill>
                    <a:srgbClr val="000000"/>
                  </a:solidFill>
                  <a:latin typeface="Open Sans 2 Bold"/>
                </a:rPr>
                <a:t>Equalizer  -  Acreditamos na potencialização do capital humano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91509" y="2268047"/>
            <a:ext cx="9260243" cy="8018953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21953" r="-3050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10488349" y="799932"/>
            <a:ext cx="4751283" cy="4751283"/>
          </a:xfrm>
          <a:custGeom>
            <a:avLst/>
            <a:gdLst/>
            <a:ahLst/>
            <a:cxnLst/>
            <a:rect l="l" t="t" r="r" b="b"/>
            <a:pathLst>
              <a:path w="4751283" h="4751283">
                <a:moveTo>
                  <a:pt x="0" y="0"/>
                </a:moveTo>
                <a:lnTo>
                  <a:pt x="4751282" y="0"/>
                </a:lnTo>
                <a:lnTo>
                  <a:pt x="4751282" y="4751282"/>
                </a:lnTo>
                <a:lnTo>
                  <a:pt x="0" y="4751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0285873" y="3584575"/>
            <a:ext cx="4953759" cy="155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spc="-80">
                <a:solidFill>
                  <a:srgbClr val="000000"/>
                </a:solidFill>
                <a:latin typeface="Belleza"/>
              </a:rPr>
              <a:t>                  Carmem </a:t>
            </a:r>
          </a:p>
          <a:p>
            <a:pPr algn="ctr">
              <a:lnSpc>
                <a:spcPts val="4000"/>
              </a:lnSpc>
            </a:pPr>
            <a:r>
              <a:rPr lang="en-US" sz="4000" spc="-80">
                <a:solidFill>
                  <a:srgbClr val="000000"/>
                </a:solidFill>
                <a:latin typeface="Belleza"/>
              </a:rPr>
              <a:t>         Costa</a:t>
            </a:r>
          </a:p>
          <a:p>
            <a:pPr marL="0" lvl="0" indent="0" algn="ctr">
              <a:lnSpc>
                <a:spcPts val="4000"/>
              </a:lnSpc>
              <a:spcBef>
                <a:spcPct val="0"/>
              </a:spcBef>
            </a:pPr>
            <a:r>
              <a:rPr lang="en-US" sz="4000" spc="-80">
                <a:solidFill>
                  <a:srgbClr val="000000"/>
                </a:solidFill>
                <a:latin typeface="Belleza"/>
              </a:rPr>
              <a:t>     Coiffeur</a:t>
            </a:r>
          </a:p>
        </p:txBody>
      </p:sp>
      <p:sp>
        <p:nvSpPr>
          <p:cNvPr id="11" name="Freeform 11"/>
          <p:cNvSpPr/>
          <p:nvPr/>
        </p:nvSpPr>
        <p:spPr>
          <a:xfrm rot="-4798686">
            <a:off x="13756835" y="-3954799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4742389">
            <a:off x="-4203930" y="6296372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2"/>
                </a:lnTo>
                <a:lnTo>
                  <a:pt x="0" y="6661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2889"/>
            <a:ext cx="18288000" cy="10281126"/>
          </a:xfrm>
          <a:custGeom>
            <a:avLst/>
            <a:gdLst/>
            <a:ahLst/>
            <a:cxnLst/>
            <a:rect l="l" t="t" r="r" b="b"/>
            <a:pathLst>
              <a:path w="18288000" h="10281126">
                <a:moveTo>
                  <a:pt x="0" y="0"/>
                </a:moveTo>
                <a:lnTo>
                  <a:pt x="18288000" y="0"/>
                </a:lnTo>
                <a:lnTo>
                  <a:pt x="18288000" y="10281126"/>
                </a:lnTo>
                <a:lnTo>
                  <a:pt x="0" y="10281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l="-2934" t="-30266" r="-489" b="-4146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339352">
            <a:off x="-95237" y="7433242"/>
            <a:ext cx="5419234" cy="5153199"/>
          </a:xfrm>
          <a:custGeom>
            <a:avLst/>
            <a:gdLst/>
            <a:ahLst/>
            <a:cxnLst/>
            <a:rect l="l" t="t" r="r" b="b"/>
            <a:pathLst>
              <a:path w="5419234" h="5153199">
                <a:moveTo>
                  <a:pt x="0" y="0"/>
                </a:moveTo>
                <a:lnTo>
                  <a:pt x="5419233" y="0"/>
                </a:lnTo>
                <a:lnTo>
                  <a:pt x="5419233" y="5153198"/>
                </a:lnTo>
                <a:lnTo>
                  <a:pt x="0" y="515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-660330" y="3262766"/>
            <a:ext cx="13614477" cy="3178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920"/>
              </a:lnSpc>
            </a:pPr>
            <a:r>
              <a:rPr lang="en-US" sz="14100" dirty="0">
                <a:solidFill>
                  <a:srgbClr val="191919"/>
                </a:solidFill>
                <a:latin typeface="Libre Baskerville"/>
              </a:rPr>
              <a:t> Equal        </a:t>
            </a:r>
          </a:p>
          <a:p>
            <a:pPr algn="ctr">
              <a:lnSpc>
                <a:spcPts val="5564"/>
              </a:lnSpc>
            </a:pPr>
            <a:endParaRPr lang="en-US" sz="14100" dirty="0">
              <a:solidFill>
                <a:srgbClr val="191919"/>
              </a:solidFill>
              <a:latin typeface="Libre Baskerville"/>
            </a:endParaRPr>
          </a:p>
        </p:txBody>
      </p:sp>
      <p:sp>
        <p:nvSpPr>
          <p:cNvPr id="5" name="Freeform 5"/>
          <p:cNvSpPr/>
          <p:nvPr/>
        </p:nvSpPr>
        <p:spPr>
          <a:xfrm rot="-5621266">
            <a:off x="12660608" y="-3376063"/>
            <a:ext cx="6678189" cy="6350351"/>
          </a:xfrm>
          <a:custGeom>
            <a:avLst/>
            <a:gdLst/>
            <a:ahLst/>
            <a:cxnLst/>
            <a:rect l="l" t="t" r="r" b="b"/>
            <a:pathLst>
              <a:path w="6678189" h="6350351">
                <a:moveTo>
                  <a:pt x="0" y="0"/>
                </a:moveTo>
                <a:lnTo>
                  <a:pt x="6678189" y="0"/>
                </a:lnTo>
                <a:lnTo>
                  <a:pt x="6678189" y="6350351"/>
                </a:lnTo>
                <a:lnTo>
                  <a:pt x="0" y="6350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3922632" y="3775830"/>
            <a:ext cx="1369864" cy="1181507"/>
          </a:xfrm>
          <a:custGeom>
            <a:avLst/>
            <a:gdLst/>
            <a:ahLst/>
            <a:cxnLst/>
            <a:rect l="l" t="t" r="r" b="b"/>
            <a:pathLst>
              <a:path w="1369864" h="1181507">
                <a:moveTo>
                  <a:pt x="0" y="0"/>
                </a:moveTo>
                <a:lnTo>
                  <a:pt x="1369863" y="0"/>
                </a:lnTo>
                <a:lnTo>
                  <a:pt x="1369863" y="1181507"/>
                </a:lnTo>
                <a:lnTo>
                  <a:pt x="0" y="11815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7" name="Freeform 7"/>
          <p:cNvSpPr/>
          <p:nvPr/>
        </p:nvSpPr>
        <p:spPr>
          <a:xfrm>
            <a:off x="8593385" y="3475996"/>
            <a:ext cx="3119872" cy="3185971"/>
          </a:xfrm>
          <a:custGeom>
            <a:avLst/>
            <a:gdLst/>
            <a:ahLst/>
            <a:cxnLst/>
            <a:rect l="l" t="t" r="r" b="b"/>
            <a:pathLst>
              <a:path w="3119872" h="3185971">
                <a:moveTo>
                  <a:pt x="0" y="0"/>
                </a:moveTo>
                <a:lnTo>
                  <a:pt x="3119872" y="0"/>
                </a:lnTo>
                <a:lnTo>
                  <a:pt x="3119872" y="3185971"/>
                </a:lnTo>
                <a:lnTo>
                  <a:pt x="0" y="3185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-302802" y="9314181"/>
            <a:ext cx="7958809" cy="97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799">
                <a:solidFill>
                  <a:srgbClr val="191919"/>
                </a:solidFill>
                <a:latin typeface="Montserrat Classic Bold"/>
              </a:rPr>
              <a:t>     Recode Pro </a:t>
            </a:r>
          </a:p>
          <a:p>
            <a:pPr>
              <a:lnSpc>
                <a:spcPts val="3799"/>
              </a:lnSpc>
            </a:pPr>
            <a:r>
              <a:rPr lang="en-US" sz="3799">
                <a:solidFill>
                  <a:srgbClr val="191919"/>
                </a:solidFill>
                <a:latin typeface="Montserrat Classic Bold"/>
              </a:rPr>
              <a:t>           2023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87801" y="-70326"/>
            <a:ext cx="639527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191919"/>
                </a:solidFill>
                <a:latin typeface="Montserrat Classic Bold"/>
              </a:rPr>
              <a:t>     Squad 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54625" y="3056822"/>
            <a:ext cx="2877741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 dirty="0" err="1">
                <a:solidFill>
                  <a:srgbClr val="191919"/>
                </a:solidFill>
                <a:latin typeface="Libre Baskerville"/>
              </a:rPr>
              <a:t>zer</a:t>
            </a:r>
            <a:endParaRPr lang="en-US" sz="14100" dirty="0">
              <a:solidFill>
                <a:srgbClr val="191919"/>
              </a:solidFill>
              <a:latin typeface="Libre Baskervill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08713" y="6692582"/>
            <a:ext cx="11598851" cy="562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191919"/>
                </a:solidFill>
                <a:latin typeface="League Spartan"/>
              </a:rPr>
              <a:t>Acreditamos na potencialização do Capital Humano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8932" y="4957445"/>
            <a:ext cx="472912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Open Sans 1 Bold"/>
              </a:rPr>
              <a:t> Consultoria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500617" y="2541038"/>
            <a:ext cx="7758683" cy="1879370"/>
            <a:chOff x="0" y="0"/>
            <a:chExt cx="10344911" cy="2505827"/>
          </a:xfrm>
        </p:grpSpPr>
        <p:sp>
          <p:nvSpPr>
            <p:cNvPr id="4" name="TextBox 4"/>
            <p:cNvSpPr txBox="1"/>
            <p:nvPr/>
          </p:nvSpPr>
          <p:spPr>
            <a:xfrm>
              <a:off x="189785" y="76781"/>
              <a:ext cx="9965341" cy="212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41"/>
                </a:lnSpc>
              </a:pPr>
              <a:r>
                <a:rPr lang="en-US" sz="9600">
                  <a:solidFill>
                    <a:srgbClr val="FFFFFF"/>
                  </a:solidFill>
                  <a:latin typeface="Open Sans 1 Bold"/>
                </a:rPr>
                <a:t>BASTIDORES</a:t>
              </a:r>
            </a:p>
          </p:txBody>
        </p:sp>
        <p:sp>
          <p:nvSpPr>
            <p:cNvPr id="5" name="AutoShape 5"/>
            <p:cNvSpPr/>
            <p:nvPr/>
          </p:nvSpPr>
          <p:spPr>
            <a:xfrm flipH="1">
              <a:off x="613" y="2327714"/>
              <a:ext cx="10343684" cy="49237"/>
            </a:xfrm>
            <a:prstGeom prst="line">
              <a:avLst/>
            </a:prstGeom>
            <a:ln w="257756" cap="flat">
              <a:solidFill>
                <a:srgbClr val="FBFDFD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28878"/>
              <a:ext cx="10343801" cy="0"/>
            </a:xfrm>
            <a:prstGeom prst="line">
              <a:avLst/>
            </a:prstGeom>
            <a:ln w="257756" cap="flat">
              <a:solidFill>
                <a:srgbClr val="FBFDFD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AutoShape 7"/>
          <p:cNvSpPr/>
          <p:nvPr/>
        </p:nvSpPr>
        <p:spPr>
          <a:xfrm>
            <a:off x="507873" y="452438"/>
            <a:ext cx="17260538" cy="0"/>
          </a:xfrm>
          <a:prstGeom prst="line">
            <a:avLst/>
          </a:prstGeom>
          <a:ln w="200025" cap="flat">
            <a:solidFill>
              <a:srgbClr val="FBFDF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507873" y="9769788"/>
            <a:ext cx="17260538" cy="0"/>
          </a:xfrm>
          <a:prstGeom prst="line">
            <a:avLst/>
          </a:prstGeom>
          <a:ln w="200025" cap="flat">
            <a:solidFill>
              <a:srgbClr val="FBFDF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 flipH="1" flipV="1">
            <a:off x="617411" y="481013"/>
            <a:ext cx="0" cy="9217338"/>
          </a:xfrm>
          <a:prstGeom prst="line">
            <a:avLst/>
          </a:prstGeom>
          <a:ln w="200025" cap="flat">
            <a:solidFill>
              <a:srgbClr val="FBFDF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 flipH="1" flipV="1">
            <a:off x="17658873" y="552450"/>
            <a:ext cx="0" cy="9217338"/>
          </a:xfrm>
          <a:prstGeom prst="line">
            <a:avLst/>
          </a:prstGeom>
          <a:ln w="200025" cap="flat">
            <a:solidFill>
              <a:srgbClr val="FBFDFD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504320" y="2541038"/>
            <a:ext cx="3940651" cy="2216589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Freeform 13"/>
          <p:cNvSpPr/>
          <p:nvPr/>
        </p:nvSpPr>
        <p:spPr>
          <a:xfrm>
            <a:off x="3048562" y="2541038"/>
            <a:ext cx="2852166" cy="2077208"/>
          </a:xfrm>
          <a:custGeom>
            <a:avLst/>
            <a:gdLst/>
            <a:ahLst/>
            <a:cxnLst/>
            <a:rect l="l" t="t" r="r" b="b"/>
            <a:pathLst>
              <a:path w="2852166" h="2077208">
                <a:moveTo>
                  <a:pt x="0" y="0"/>
                </a:moveTo>
                <a:lnTo>
                  <a:pt x="2852166" y="0"/>
                </a:lnTo>
                <a:lnTo>
                  <a:pt x="2852166" y="2077208"/>
                </a:lnTo>
                <a:lnTo>
                  <a:pt x="0" y="207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619769">
            <a:off x="10634079" y="4420408"/>
            <a:ext cx="4748700" cy="5192158"/>
          </a:xfrm>
          <a:custGeom>
            <a:avLst/>
            <a:gdLst/>
            <a:ahLst/>
            <a:cxnLst/>
            <a:rect l="l" t="t" r="r" b="b"/>
            <a:pathLst>
              <a:path w="4748700" h="5192158">
                <a:moveTo>
                  <a:pt x="0" y="0"/>
                </a:moveTo>
                <a:lnTo>
                  <a:pt x="4748699" y="0"/>
                </a:lnTo>
                <a:lnTo>
                  <a:pt x="4748699" y="5192159"/>
                </a:lnTo>
                <a:lnTo>
                  <a:pt x="0" y="5192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61280"/>
            <a:ext cx="18288000" cy="9255907"/>
          </a:xfrm>
          <a:custGeom>
            <a:avLst/>
            <a:gdLst/>
            <a:ahLst/>
            <a:cxnLst/>
            <a:rect l="l" t="t" r="r" b="b"/>
            <a:pathLst>
              <a:path w="18288000" h="9255907">
                <a:moveTo>
                  <a:pt x="0" y="0"/>
                </a:moveTo>
                <a:lnTo>
                  <a:pt x="18288000" y="0"/>
                </a:lnTo>
                <a:lnTo>
                  <a:pt x="18288000" y="9255907"/>
                </a:lnTo>
                <a:lnTo>
                  <a:pt x="0" y="9255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t="-5569" b="-55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-412851" y="-42137"/>
            <a:ext cx="18288000" cy="2150437"/>
          </a:xfrm>
          <a:prstGeom prst="rect">
            <a:avLst/>
          </a:prstGeom>
          <a:solidFill>
            <a:srgbClr val="5173C2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4036232" y="3354090"/>
            <a:ext cx="3149129" cy="1413369"/>
            <a:chOff x="0" y="0"/>
            <a:chExt cx="2521067" cy="11314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 rot="5902940">
            <a:off x="-1803237" y="7847762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4036232" y="4923539"/>
            <a:ext cx="3149129" cy="1413369"/>
            <a:chOff x="0" y="0"/>
            <a:chExt cx="2521067" cy="11314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36232" y="6521036"/>
            <a:ext cx="3149129" cy="1413369"/>
            <a:chOff x="0" y="0"/>
            <a:chExt cx="2521067" cy="11314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36232" y="8092875"/>
            <a:ext cx="3149129" cy="1413369"/>
            <a:chOff x="0" y="0"/>
            <a:chExt cx="2521067" cy="1131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457386" y="3354090"/>
            <a:ext cx="3149129" cy="1413369"/>
            <a:chOff x="0" y="0"/>
            <a:chExt cx="2521067" cy="11314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57386" y="4923539"/>
            <a:ext cx="3149129" cy="1413369"/>
            <a:chOff x="0" y="0"/>
            <a:chExt cx="2521067" cy="11314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457386" y="6521036"/>
            <a:ext cx="3149129" cy="1413369"/>
            <a:chOff x="0" y="0"/>
            <a:chExt cx="2521067" cy="11314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57386" y="8092875"/>
            <a:ext cx="3149129" cy="1413369"/>
            <a:chOff x="0" y="0"/>
            <a:chExt cx="2521067" cy="11314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76328" y="3354090"/>
            <a:ext cx="3149129" cy="1413369"/>
            <a:chOff x="0" y="0"/>
            <a:chExt cx="2521067" cy="11314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76328" y="4923539"/>
            <a:ext cx="3149129" cy="1413369"/>
            <a:chOff x="0" y="0"/>
            <a:chExt cx="2521067" cy="11314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76328" y="6521036"/>
            <a:ext cx="3149129" cy="1413369"/>
            <a:chOff x="0" y="0"/>
            <a:chExt cx="2521067" cy="11314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876328" y="8092875"/>
            <a:ext cx="3149129" cy="1413369"/>
            <a:chOff x="0" y="0"/>
            <a:chExt cx="2521067" cy="113148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325830" y="3354090"/>
            <a:ext cx="3149129" cy="1413369"/>
            <a:chOff x="0" y="0"/>
            <a:chExt cx="2521067" cy="113148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325830" y="4923539"/>
            <a:ext cx="3149129" cy="1413369"/>
            <a:chOff x="0" y="0"/>
            <a:chExt cx="2521067" cy="113148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325830" y="6521036"/>
            <a:ext cx="3149129" cy="1413369"/>
            <a:chOff x="0" y="0"/>
            <a:chExt cx="2521067" cy="113148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325830" y="8092875"/>
            <a:ext cx="3149129" cy="1413369"/>
            <a:chOff x="0" y="0"/>
            <a:chExt cx="2521067" cy="113148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521067" cy="1131487"/>
            </a:xfrm>
            <a:custGeom>
              <a:avLst/>
              <a:gdLst/>
              <a:ahLst/>
              <a:cxnLst/>
              <a:rect l="l" t="t" r="r" b="b"/>
              <a:pathLst>
                <a:path w="2521067" h="1131487">
                  <a:moveTo>
                    <a:pt x="2396607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96607" y="0"/>
                  </a:lnTo>
                  <a:cubicBezTo>
                    <a:pt x="2465187" y="0"/>
                    <a:pt x="2521067" y="55880"/>
                    <a:pt x="2521067" y="124460"/>
                  </a:cubicBezTo>
                  <a:lnTo>
                    <a:pt x="2521067" y="1007027"/>
                  </a:lnTo>
                  <a:cubicBezTo>
                    <a:pt x="2521067" y="1075607"/>
                    <a:pt x="2465187" y="1131487"/>
                    <a:pt x="2396607" y="1131487"/>
                  </a:cubicBezTo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036232" y="2451200"/>
            <a:ext cx="3149129" cy="561975"/>
            <a:chOff x="0" y="0"/>
            <a:chExt cx="2277336" cy="406400"/>
          </a:xfrm>
        </p:grpSpPr>
        <p:sp>
          <p:nvSpPr>
            <p:cNvPr id="38" name="Freeform 38"/>
            <p:cNvSpPr/>
            <p:nvPr/>
          </p:nvSpPr>
          <p:spPr>
            <a:xfrm>
              <a:off x="17780" y="22860"/>
              <a:ext cx="2251936" cy="360680"/>
            </a:xfrm>
            <a:custGeom>
              <a:avLst/>
              <a:gdLst/>
              <a:ahLst/>
              <a:cxnLst/>
              <a:rect l="l" t="t" r="r" b="b"/>
              <a:pathLst>
                <a:path w="2251936" h="360680">
                  <a:moveTo>
                    <a:pt x="2251936" y="180340"/>
                  </a:moveTo>
                  <a:cubicBezTo>
                    <a:pt x="2251936" y="81280"/>
                    <a:pt x="2171926" y="0"/>
                    <a:pt x="207159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071596" y="360680"/>
                  </a:lnTo>
                  <a:cubicBezTo>
                    <a:pt x="2170656" y="360680"/>
                    <a:pt x="2251936" y="279400"/>
                    <a:pt x="2251936" y="180340"/>
                  </a:cubicBezTo>
                </a:path>
              </a:pathLst>
            </a:custGeom>
            <a:solidFill>
              <a:srgbClr val="CAE8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483513" y="2451200"/>
            <a:ext cx="3149129" cy="561975"/>
            <a:chOff x="0" y="0"/>
            <a:chExt cx="2277336" cy="406400"/>
          </a:xfrm>
        </p:grpSpPr>
        <p:sp>
          <p:nvSpPr>
            <p:cNvPr id="40" name="Freeform 40"/>
            <p:cNvSpPr/>
            <p:nvPr/>
          </p:nvSpPr>
          <p:spPr>
            <a:xfrm>
              <a:off x="17780" y="22860"/>
              <a:ext cx="2251936" cy="360680"/>
            </a:xfrm>
            <a:custGeom>
              <a:avLst/>
              <a:gdLst/>
              <a:ahLst/>
              <a:cxnLst/>
              <a:rect l="l" t="t" r="r" b="b"/>
              <a:pathLst>
                <a:path w="2251936" h="360680">
                  <a:moveTo>
                    <a:pt x="2251936" y="180340"/>
                  </a:moveTo>
                  <a:cubicBezTo>
                    <a:pt x="2251936" y="81280"/>
                    <a:pt x="2171926" y="0"/>
                    <a:pt x="207159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071596" y="360680"/>
                  </a:lnTo>
                  <a:cubicBezTo>
                    <a:pt x="2170656" y="360680"/>
                    <a:pt x="2251936" y="279400"/>
                    <a:pt x="2251936" y="180340"/>
                  </a:cubicBezTo>
                </a:path>
              </a:pathLst>
            </a:custGeom>
            <a:solidFill>
              <a:srgbClr val="CAE8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876328" y="2451200"/>
            <a:ext cx="3149129" cy="561975"/>
            <a:chOff x="0" y="0"/>
            <a:chExt cx="2277336" cy="406400"/>
          </a:xfrm>
        </p:grpSpPr>
        <p:sp>
          <p:nvSpPr>
            <p:cNvPr id="42" name="Freeform 42"/>
            <p:cNvSpPr/>
            <p:nvPr/>
          </p:nvSpPr>
          <p:spPr>
            <a:xfrm>
              <a:off x="17780" y="22860"/>
              <a:ext cx="2251936" cy="360680"/>
            </a:xfrm>
            <a:custGeom>
              <a:avLst/>
              <a:gdLst/>
              <a:ahLst/>
              <a:cxnLst/>
              <a:rect l="l" t="t" r="r" b="b"/>
              <a:pathLst>
                <a:path w="2251936" h="360680">
                  <a:moveTo>
                    <a:pt x="2251936" y="180340"/>
                  </a:moveTo>
                  <a:cubicBezTo>
                    <a:pt x="2251936" y="81280"/>
                    <a:pt x="2171926" y="0"/>
                    <a:pt x="207159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071596" y="360680"/>
                  </a:lnTo>
                  <a:cubicBezTo>
                    <a:pt x="2170656" y="360680"/>
                    <a:pt x="2251936" y="279400"/>
                    <a:pt x="2251936" y="180340"/>
                  </a:cubicBezTo>
                </a:path>
              </a:pathLst>
            </a:custGeom>
            <a:solidFill>
              <a:srgbClr val="CAE8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325830" y="2451200"/>
            <a:ext cx="3149129" cy="561975"/>
            <a:chOff x="0" y="0"/>
            <a:chExt cx="2277336" cy="406400"/>
          </a:xfrm>
        </p:grpSpPr>
        <p:sp>
          <p:nvSpPr>
            <p:cNvPr id="44" name="Freeform 44"/>
            <p:cNvSpPr/>
            <p:nvPr/>
          </p:nvSpPr>
          <p:spPr>
            <a:xfrm>
              <a:off x="17780" y="22860"/>
              <a:ext cx="2251936" cy="360680"/>
            </a:xfrm>
            <a:custGeom>
              <a:avLst/>
              <a:gdLst/>
              <a:ahLst/>
              <a:cxnLst/>
              <a:rect l="l" t="t" r="r" b="b"/>
              <a:pathLst>
                <a:path w="2251936" h="360680">
                  <a:moveTo>
                    <a:pt x="2251936" y="180340"/>
                  </a:moveTo>
                  <a:cubicBezTo>
                    <a:pt x="2251936" y="81280"/>
                    <a:pt x="2171926" y="0"/>
                    <a:pt x="207159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071596" y="360680"/>
                  </a:lnTo>
                  <a:cubicBezTo>
                    <a:pt x="2170656" y="360680"/>
                    <a:pt x="2251936" y="279400"/>
                    <a:pt x="2251936" y="180340"/>
                  </a:cubicBezTo>
                </a:path>
              </a:pathLst>
            </a:custGeom>
            <a:solidFill>
              <a:srgbClr val="CAE8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5" name="Freeform 45"/>
          <p:cNvSpPr/>
          <p:nvPr/>
        </p:nvSpPr>
        <p:spPr>
          <a:xfrm>
            <a:off x="4114978" y="385161"/>
            <a:ext cx="1825256" cy="1437389"/>
          </a:xfrm>
          <a:custGeom>
            <a:avLst/>
            <a:gdLst/>
            <a:ahLst/>
            <a:cxnLst/>
            <a:rect l="l" t="t" r="r" b="b"/>
            <a:pathLst>
              <a:path w="1825256" h="1437389">
                <a:moveTo>
                  <a:pt x="0" y="0"/>
                </a:moveTo>
                <a:lnTo>
                  <a:pt x="1825256" y="0"/>
                </a:lnTo>
                <a:lnTo>
                  <a:pt x="1825256" y="1437389"/>
                </a:lnTo>
                <a:lnTo>
                  <a:pt x="0" y="14373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6" name="TextBox 46"/>
          <p:cNvSpPr txBox="1"/>
          <p:nvPr/>
        </p:nvSpPr>
        <p:spPr>
          <a:xfrm>
            <a:off x="4036232" y="2521347"/>
            <a:ext cx="2937051" cy="38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sz="2197">
                <a:solidFill>
                  <a:srgbClr val="191919"/>
                </a:solidFill>
                <a:latin typeface="Brice SemiExpanded"/>
              </a:rPr>
              <a:t>12/08  a  16/08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407439" y="3560631"/>
            <a:ext cx="2458969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Brainstorm inicial da equipe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085822" y="5020624"/>
            <a:ext cx="304994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000000"/>
                </a:solidFill>
                <a:latin typeface="Clear Sans Bold"/>
              </a:rPr>
              <a:t>Definição de qual produto/serviço/nicho será trabalhado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182059" y="6555444"/>
            <a:ext cx="3049947" cy="1271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latin typeface="Clear Sans Bold"/>
              </a:rPr>
              <a:t>Processo e divisão das tarefas entre os integrantes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3774055" y="129635"/>
            <a:ext cx="4278403" cy="1798130"/>
            <a:chOff x="0" y="0"/>
            <a:chExt cx="5704537" cy="2397507"/>
          </a:xfrm>
        </p:grpSpPr>
        <p:sp>
          <p:nvSpPr>
            <p:cNvPr id="51" name="TextBox 51"/>
            <p:cNvSpPr txBox="1"/>
            <p:nvPr/>
          </p:nvSpPr>
          <p:spPr>
            <a:xfrm>
              <a:off x="0" y="0"/>
              <a:ext cx="5704537" cy="200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39"/>
                </a:lnSpc>
              </a:pPr>
              <a:r>
                <a:rPr lang="en-US" sz="5699">
                  <a:solidFill>
                    <a:srgbClr val="FFFFFF"/>
                  </a:solidFill>
                  <a:latin typeface="Glacial Indifference"/>
                </a:rPr>
                <a:t>Cronograma</a:t>
              </a:r>
            </a:p>
            <a:p>
              <a:pPr>
                <a:lnSpc>
                  <a:spcPts val="5039"/>
                </a:lnSpc>
              </a:pPr>
              <a:r>
                <a:rPr lang="en-US" sz="4199">
                  <a:solidFill>
                    <a:srgbClr val="FFFFFF"/>
                  </a:solidFill>
                  <a:latin typeface="Glacial Indifference"/>
                </a:rPr>
                <a:t>                Agosto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2055524"/>
              <a:ext cx="5704537" cy="342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7457386" y="2512429"/>
            <a:ext cx="2970872" cy="39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  <a:spcBef>
                <a:spcPct val="0"/>
              </a:spcBef>
            </a:pPr>
            <a:r>
              <a:rPr lang="en-US" sz="2223">
                <a:solidFill>
                  <a:srgbClr val="191919"/>
                </a:solidFill>
                <a:latin typeface="Brice SemiExpanded"/>
              </a:rPr>
              <a:t>17/08  a  22/08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828593" y="3560631"/>
            <a:ext cx="2742935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Escolha do nome da empresa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772532" y="4965943"/>
            <a:ext cx="2742935" cy="131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Inicio do desenvolvimento do slide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334673" y="8140112"/>
            <a:ext cx="2744719" cy="1271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latin typeface="Clear Sans Bold"/>
              </a:rPr>
              <a:t>Realização de pesquisas em sites sobre o tema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810727" y="6511983"/>
            <a:ext cx="2691823" cy="131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Inicio do desenvolvimento do site 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616007" y="3451104"/>
            <a:ext cx="2458969" cy="131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Elaboração da história da equalizer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511232" y="5020553"/>
            <a:ext cx="2804049" cy="131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Criação do modelo conceitual do banco de dados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4558857" y="6641708"/>
            <a:ext cx="2663385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Apresentação da ferramenta Jira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465050" y="8122332"/>
            <a:ext cx="2896413" cy="131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Escolha do logotipo e do slogan da empresa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911314" y="3475622"/>
            <a:ext cx="2973479" cy="131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Definição das imagens do site e slide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684933" y="8149860"/>
            <a:ext cx="2691823" cy="131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Estrutura do HTML,estilização  com CSS3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0993800" y="2544858"/>
            <a:ext cx="2970872" cy="39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  <a:spcBef>
                <a:spcPct val="0"/>
              </a:spcBef>
            </a:pPr>
            <a:r>
              <a:rPr lang="en-US" sz="2223">
                <a:solidFill>
                  <a:srgbClr val="191919"/>
                </a:solidFill>
                <a:latin typeface="Brice SemiExpanded"/>
              </a:rPr>
              <a:t>23/08  a  30/08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495706" y="2565495"/>
            <a:ext cx="2970872" cy="39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  <a:spcBef>
                <a:spcPct val="0"/>
              </a:spcBef>
            </a:pPr>
            <a:r>
              <a:rPr lang="en-US" sz="2223">
                <a:solidFill>
                  <a:srgbClr val="191919"/>
                </a:solidFill>
                <a:latin typeface="Brice SemiExpanded"/>
              </a:rPr>
              <a:t>23/08  a  30/08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094704" y="5166581"/>
            <a:ext cx="2742935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Desenvolvimento do slide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141858" y="6735821"/>
            <a:ext cx="2742935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>
                <a:solidFill>
                  <a:srgbClr val="000000"/>
                </a:solidFill>
                <a:latin typeface="Clear Sans Bold"/>
              </a:rPr>
              <a:t>Desenvolvimento do site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911314" y="8091578"/>
            <a:ext cx="3222828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0"/>
              </a:lnSpc>
            </a:pPr>
            <a:r>
              <a:rPr lang="en-US" sz="2350">
                <a:solidFill>
                  <a:srgbClr val="000000"/>
                </a:solidFill>
                <a:latin typeface="Clear Sans Bold"/>
              </a:rPr>
              <a:t>Uso do framework Bootstrap + HTML + CSS3 no VS Code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920991" y="2327375"/>
            <a:ext cx="730597" cy="744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orizon"/>
              </a:rPr>
              <a:t>B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orizon"/>
              </a:rPr>
              <a:t>a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orizon"/>
              </a:rPr>
              <a:t>s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orizon"/>
              </a:rPr>
              <a:t>t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orizon"/>
              </a:rPr>
              <a:t>i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orizon"/>
              </a:rPr>
              <a:t> d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orizon"/>
              </a:rPr>
              <a:t> o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orizon"/>
              </a:rPr>
              <a:t> r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orizon"/>
              </a:rPr>
              <a:t> e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orizon"/>
              </a:rPr>
              <a:t> 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27606" y="9820569"/>
            <a:ext cx="9483626" cy="4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2373">
                <a:solidFill>
                  <a:srgbClr val="000000"/>
                </a:solidFill>
                <a:latin typeface="Open Sans 1 Bold"/>
              </a:rPr>
              <a:t>Equalizer  -  Acreditamos na potencialização do capital humano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-552697" y="172079"/>
            <a:ext cx="7419104" cy="154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69"/>
              </a:lnSpc>
            </a:pPr>
            <a:r>
              <a:rPr lang="en-US" sz="9049">
                <a:solidFill>
                  <a:srgbClr val="000000"/>
                </a:solidFill>
                <a:latin typeface="Montserrat"/>
              </a:rPr>
              <a:t>Equal   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481652" y="162799"/>
            <a:ext cx="1750354" cy="155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82"/>
              </a:lnSpc>
            </a:pPr>
            <a:r>
              <a:rPr lang="en-US" sz="9059">
                <a:solidFill>
                  <a:srgbClr val="000000"/>
                </a:solidFill>
                <a:latin typeface="Montserrat"/>
              </a:rPr>
              <a:t>zer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08" y="0"/>
            <a:ext cx="18288000" cy="10475969"/>
          </a:xfrm>
          <a:custGeom>
            <a:avLst/>
            <a:gdLst/>
            <a:ahLst/>
            <a:cxnLst/>
            <a:rect l="l" t="t" r="r" b="b"/>
            <a:pathLst>
              <a:path w="18288000" h="10475969">
                <a:moveTo>
                  <a:pt x="0" y="0"/>
                </a:moveTo>
                <a:lnTo>
                  <a:pt x="18288000" y="0"/>
                </a:lnTo>
                <a:lnTo>
                  <a:pt x="18288000" y="10475969"/>
                </a:lnTo>
                <a:lnTo>
                  <a:pt x="0" y="104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-8163" t="-18681" r="-1269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7259300" y="139930"/>
            <a:ext cx="780525" cy="673203"/>
          </a:xfrm>
          <a:custGeom>
            <a:avLst/>
            <a:gdLst/>
            <a:ahLst/>
            <a:cxnLst/>
            <a:rect l="l" t="t" r="r" b="b"/>
            <a:pathLst>
              <a:path w="780525" h="673203">
                <a:moveTo>
                  <a:pt x="0" y="0"/>
                </a:moveTo>
                <a:lnTo>
                  <a:pt x="780525" y="0"/>
                </a:lnTo>
                <a:lnTo>
                  <a:pt x="780525" y="673203"/>
                </a:lnTo>
                <a:lnTo>
                  <a:pt x="0" y="673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512253" y="5897245"/>
            <a:ext cx="1314663" cy="1314663"/>
          </a:xfrm>
          <a:custGeom>
            <a:avLst/>
            <a:gdLst/>
            <a:ahLst/>
            <a:cxnLst/>
            <a:rect l="l" t="t" r="r" b="b"/>
            <a:pathLst>
              <a:path w="1314663" h="1314663">
                <a:moveTo>
                  <a:pt x="0" y="0"/>
                </a:moveTo>
                <a:lnTo>
                  <a:pt x="1314663" y="0"/>
                </a:lnTo>
                <a:lnTo>
                  <a:pt x="1314663" y="1314663"/>
                </a:lnTo>
                <a:lnTo>
                  <a:pt x="0" y="1314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719662" y="6120921"/>
            <a:ext cx="867312" cy="867312"/>
          </a:xfrm>
          <a:custGeom>
            <a:avLst/>
            <a:gdLst/>
            <a:ahLst/>
            <a:cxnLst/>
            <a:rect l="l" t="t" r="r" b="b"/>
            <a:pathLst>
              <a:path w="867312" h="867312">
                <a:moveTo>
                  <a:pt x="0" y="0"/>
                </a:moveTo>
                <a:lnTo>
                  <a:pt x="867312" y="0"/>
                </a:lnTo>
                <a:lnTo>
                  <a:pt x="867312" y="867312"/>
                </a:lnTo>
                <a:lnTo>
                  <a:pt x="0" y="86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700401" y="3579868"/>
            <a:ext cx="938367" cy="682662"/>
          </a:xfrm>
          <a:custGeom>
            <a:avLst/>
            <a:gdLst/>
            <a:ahLst/>
            <a:cxnLst/>
            <a:rect l="l" t="t" r="r" b="b"/>
            <a:pathLst>
              <a:path w="938367" h="682662">
                <a:moveTo>
                  <a:pt x="0" y="0"/>
                </a:moveTo>
                <a:lnTo>
                  <a:pt x="938367" y="0"/>
                </a:lnTo>
                <a:lnTo>
                  <a:pt x="938367" y="682662"/>
                </a:lnTo>
                <a:lnTo>
                  <a:pt x="0" y="682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4512253" y="4576616"/>
            <a:ext cx="1265601" cy="1133767"/>
          </a:xfrm>
          <a:custGeom>
            <a:avLst/>
            <a:gdLst/>
            <a:ahLst/>
            <a:cxnLst/>
            <a:rect l="l" t="t" r="r" b="b"/>
            <a:pathLst>
              <a:path w="1265601" h="1133767">
                <a:moveTo>
                  <a:pt x="0" y="0"/>
                </a:moveTo>
                <a:lnTo>
                  <a:pt x="1265600" y="0"/>
                </a:lnTo>
                <a:lnTo>
                  <a:pt x="1265600" y="1133768"/>
                </a:lnTo>
                <a:lnTo>
                  <a:pt x="0" y="1133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4679050" y="887738"/>
            <a:ext cx="999634" cy="1029586"/>
          </a:xfrm>
          <a:custGeom>
            <a:avLst/>
            <a:gdLst/>
            <a:ahLst/>
            <a:cxnLst/>
            <a:rect l="l" t="t" r="r" b="b"/>
            <a:pathLst>
              <a:path w="999634" h="1029586">
                <a:moveTo>
                  <a:pt x="0" y="0"/>
                </a:moveTo>
                <a:lnTo>
                  <a:pt x="999635" y="0"/>
                </a:lnTo>
                <a:lnTo>
                  <a:pt x="999635" y="1029586"/>
                </a:lnTo>
                <a:lnTo>
                  <a:pt x="0" y="1029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719662" y="7453896"/>
            <a:ext cx="959022" cy="959022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4571975" y="8885136"/>
            <a:ext cx="1356594" cy="1187020"/>
          </a:xfrm>
          <a:custGeom>
            <a:avLst/>
            <a:gdLst/>
            <a:ahLst/>
            <a:cxnLst/>
            <a:rect l="l" t="t" r="r" b="b"/>
            <a:pathLst>
              <a:path w="1356594" h="1187020">
                <a:moveTo>
                  <a:pt x="0" y="0"/>
                </a:moveTo>
                <a:lnTo>
                  <a:pt x="1356594" y="0"/>
                </a:lnTo>
                <a:lnTo>
                  <a:pt x="1356594" y="1187019"/>
                </a:lnTo>
                <a:lnTo>
                  <a:pt x="0" y="11870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88082" y="265214"/>
            <a:ext cx="965945" cy="12307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</a:pPr>
            <a:endParaRPr/>
          </a:p>
          <a:p>
            <a:pPr algn="ctr">
              <a:lnSpc>
                <a:spcPts val="3469"/>
              </a:lnSpc>
            </a:pPr>
            <a:endParaRPr/>
          </a:p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B</a:t>
            </a:r>
          </a:p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A</a:t>
            </a:r>
          </a:p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S</a:t>
            </a:r>
          </a:p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T</a:t>
            </a:r>
          </a:p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I</a:t>
            </a:r>
          </a:p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D</a:t>
            </a:r>
          </a:p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O</a:t>
            </a:r>
          </a:p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R</a:t>
            </a:r>
          </a:p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E</a:t>
            </a:r>
          </a:p>
          <a:p>
            <a:pPr algn="ctr">
              <a:lnSpc>
                <a:spcPts val="7056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S</a:t>
            </a:r>
          </a:p>
          <a:p>
            <a:pPr algn="ctr">
              <a:lnSpc>
                <a:spcPts val="3469"/>
              </a:lnSpc>
            </a:pPr>
            <a:endParaRPr lang="en-US" sz="4200">
              <a:solidFill>
                <a:srgbClr val="000000"/>
              </a:solidFill>
              <a:latin typeface="League Spartan"/>
            </a:endParaRPr>
          </a:p>
          <a:p>
            <a:pPr algn="ctr">
              <a:lnSpc>
                <a:spcPts val="3469"/>
              </a:lnSpc>
            </a:pPr>
            <a:endParaRPr lang="en-US" sz="4200">
              <a:solidFill>
                <a:srgbClr val="000000"/>
              </a:solidFill>
              <a:latin typeface="League Spartan"/>
            </a:endParaRPr>
          </a:p>
          <a:p>
            <a:pPr algn="ctr">
              <a:lnSpc>
                <a:spcPts val="1604"/>
              </a:lnSpc>
            </a:pPr>
            <a:endParaRPr lang="en-US" sz="4200">
              <a:solidFill>
                <a:srgbClr val="000000"/>
              </a:solidFill>
              <a:latin typeface="League Spartan"/>
            </a:endParaRPr>
          </a:p>
          <a:p>
            <a:pPr algn="ctr">
              <a:lnSpc>
                <a:spcPts val="1604"/>
              </a:lnSpc>
            </a:pPr>
            <a:endParaRPr lang="en-US" sz="4200">
              <a:solidFill>
                <a:srgbClr val="000000"/>
              </a:solidFill>
              <a:latin typeface="League Spartan"/>
            </a:endParaRPr>
          </a:p>
          <a:p>
            <a:pPr algn="ctr">
              <a:lnSpc>
                <a:spcPts val="1604"/>
              </a:lnSpc>
            </a:pPr>
            <a:endParaRPr lang="en-US" sz="4200">
              <a:solidFill>
                <a:srgbClr val="000000"/>
              </a:solidFill>
              <a:latin typeface="League Spartan"/>
            </a:endParaRPr>
          </a:p>
          <a:p>
            <a:pPr algn="ctr">
              <a:lnSpc>
                <a:spcPts val="1604"/>
              </a:lnSpc>
            </a:pPr>
            <a:endParaRPr lang="en-US" sz="4200">
              <a:solidFill>
                <a:srgbClr val="000000"/>
              </a:solidFill>
              <a:latin typeface="League Spartan"/>
            </a:endParaRPr>
          </a:p>
          <a:p>
            <a:pPr algn="ctr">
              <a:lnSpc>
                <a:spcPts val="1604"/>
              </a:lnSpc>
            </a:pPr>
            <a:endParaRPr lang="en-US" sz="4200">
              <a:solidFill>
                <a:srgbClr val="000000"/>
              </a:solidFill>
              <a:latin typeface="League Spartan"/>
            </a:endParaRPr>
          </a:p>
          <a:p>
            <a:pPr algn="ctr">
              <a:lnSpc>
                <a:spcPts val="1604"/>
              </a:lnSpc>
            </a:pPr>
            <a:endParaRPr lang="en-US" sz="4200">
              <a:solidFill>
                <a:srgbClr val="000000"/>
              </a:solidFill>
              <a:latin typeface="League Spartan"/>
            </a:endParaRPr>
          </a:p>
          <a:p>
            <a:pPr algn="ctr">
              <a:lnSpc>
                <a:spcPts val="1604"/>
              </a:lnSpc>
            </a:pPr>
            <a:endParaRPr lang="en-US" sz="4200">
              <a:solidFill>
                <a:srgbClr val="000000"/>
              </a:solidFill>
              <a:latin typeface="League Spartan"/>
            </a:endParaRPr>
          </a:p>
          <a:p>
            <a:pPr algn="ctr">
              <a:lnSpc>
                <a:spcPts val="1604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2" name="Freeform 12"/>
          <p:cNvSpPr/>
          <p:nvPr/>
        </p:nvSpPr>
        <p:spPr>
          <a:xfrm rot="-10224487">
            <a:off x="-1931410" y="-3838579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4694591" y="2195688"/>
            <a:ext cx="917455" cy="917455"/>
          </a:xfrm>
          <a:custGeom>
            <a:avLst/>
            <a:gdLst/>
            <a:ahLst/>
            <a:cxnLst/>
            <a:rect l="l" t="t" r="r" b="b"/>
            <a:pathLst>
              <a:path w="917455" h="917455">
                <a:moveTo>
                  <a:pt x="0" y="0"/>
                </a:moveTo>
                <a:lnTo>
                  <a:pt x="917455" y="0"/>
                </a:lnTo>
                <a:lnTo>
                  <a:pt x="917455" y="917455"/>
                </a:lnTo>
                <a:lnTo>
                  <a:pt x="0" y="91745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6192965" y="6385826"/>
            <a:ext cx="7471767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Open Sans 1 Bold"/>
              </a:rPr>
              <a:t>Comunicação diária entre os integrantes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Open Sans 1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72055" y="4960157"/>
            <a:ext cx="6075305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Open Sans 1 Bold"/>
              </a:rPr>
              <a:t>Reuniões internas (3x semana) 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84148" y="1400433"/>
            <a:ext cx="9461450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 1 Bold"/>
              </a:rPr>
              <a:t>Gestão das Tarefas executadas da longo das semanas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Open Sans 1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172055" y="344778"/>
            <a:ext cx="3179321" cy="46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000000"/>
                </a:solidFill>
                <a:latin typeface="Libre Baskerville Bold"/>
              </a:rPr>
              <a:t>Metodologia Ágil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72055" y="921200"/>
            <a:ext cx="7466409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1 Bold"/>
              </a:rPr>
              <a:t>Armazenamento do projeto por etapas   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50665" y="4960157"/>
            <a:ext cx="3993505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Open Sans 1 Bold"/>
              </a:rPr>
              <a:t>Brainstorm da equipe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92965" y="3643703"/>
            <a:ext cx="4362152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Open Sans 1 Bold"/>
              </a:rPr>
              <a:t>Documentos e Arquivos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92965" y="7650739"/>
            <a:ext cx="5600998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Open Sans 1 Bold"/>
              </a:rPr>
              <a:t>Criação do slide/design gráfico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72055" y="9201150"/>
            <a:ext cx="5642818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Open Sans 1 Bold"/>
              </a:rPr>
              <a:t>Ferramenta de Versionamento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27270" y="2390307"/>
            <a:ext cx="4251722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Open Sans 1 Bold"/>
              </a:rPr>
              <a:t>Ferramenta da Solução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38464" y="9016365"/>
            <a:ext cx="4167188" cy="829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4849">
                <a:solidFill>
                  <a:srgbClr val="000000"/>
                </a:solidFill>
                <a:latin typeface="League Spartan"/>
              </a:rPr>
              <a:t>Cronograma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4271" t="-8542" r="-427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787804" y="466090"/>
            <a:ext cx="2712393" cy="56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League Spartan"/>
              </a:rPr>
              <a:t>Referências: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448053"/>
            <a:ext cx="15523892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138" lvl="1" indent="-286069" algn="ctr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Libre Baskerville Bold"/>
              </a:rPr>
              <a:t> https://www1.folha.uol.com.br/blogs/preta-preto-pretinhos/2022/02/diversidade-ainda-enfrenta-resistencia-nas-empresas-e-nao-avanca-para-altos-cargos.shtml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6057" y="2801621"/>
            <a:ext cx="15396535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138" lvl="1" indent="-286069" algn="ctr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Libre Baskerville Bold"/>
              </a:rPr>
              <a:t> https://www.diariodepernambuco.com.br/noticia/brasil/2019/10/brasil-esta-em-7-lugar-em-indice-de-inclusao-e-diversidade-no-trabalh.html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3413" y="4086860"/>
            <a:ext cx="14869734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138" lvl="1" indent="-286069" algn="ctr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Libre Baskerville Bold"/>
              </a:rPr>
              <a:t>https://veja.abril.com.br/coluna/radar/mais-de-80-das-empresas-investem-em-diversidade-e-inclusao-aponta-estudo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372100"/>
            <a:ext cx="1597588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138" lvl="1" indent="-286069" algn="ctr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Libre Baskerville Bold"/>
              </a:rPr>
              <a:t>https://www.cnnbrasil.com.br/economia/diversidade-e-inclusao-diminuem-presenca-nas-prioridades-de-empresas-diz-relatorio/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6057" y="6794500"/>
            <a:ext cx="1597588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138" lvl="1" indent="-286069" algn="ctr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Libre Baskerville Bold"/>
              </a:rPr>
              <a:t>https://g1.globo.com/economia/noticia/2022/11/29/diversidade-nas-empresas-leva-a-aumento-na-produtividade-mostra-estudo.ghtml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92937" y="8079740"/>
            <a:ext cx="6297054" cy="45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138" lvl="1" indent="-286069" algn="ctr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Libre Baskerville Bold"/>
              </a:rPr>
              <a:t>https://treediversidade.com.br/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6057" y="8764904"/>
            <a:ext cx="1597588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138" lvl="1" indent="-286069" algn="ctr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Libre Baskerville Bold"/>
              </a:rPr>
              <a:t>https://www.jusbrasil.com.br/legislacao/155571402/constituicao-federal-constituicao-da-republica-federativa-do-brasil-1988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232169" y="139930"/>
            <a:ext cx="780525" cy="673203"/>
          </a:xfrm>
          <a:custGeom>
            <a:avLst/>
            <a:gdLst/>
            <a:ahLst/>
            <a:cxnLst/>
            <a:rect l="l" t="t" r="r" b="b"/>
            <a:pathLst>
              <a:path w="780525" h="673203">
                <a:moveTo>
                  <a:pt x="0" y="0"/>
                </a:moveTo>
                <a:lnTo>
                  <a:pt x="780525" y="0"/>
                </a:lnTo>
                <a:lnTo>
                  <a:pt x="780525" y="673203"/>
                </a:lnTo>
                <a:lnTo>
                  <a:pt x="0" y="673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6830263"/>
            <a:ext cx="18288000" cy="769539"/>
          </a:xfrm>
          <a:custGeom>
            <a:avLst/>
            <a:gdLst/>
            <a:ahLst/>
            <a:cxnLst/>
            <a:rect l="l" t="t" r="r" b="b"/>
            <a:pathLst>
              <a:path w="18288000" h="769539">
                <a:moveTo>
                  <a:pt x="0" y="0"/>
                </a:moveTo>
                <a:lnTo>
                  <a:pt x="18288000" y="0"/>
                </a:lnTo>
                <a:lnTo>
                  <a:pt x="18288000" y="769539"/>
                </a:lnTo>
                <a:lnTo>
                  <a:pt x="0" y="76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9568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248848" y="1700808"/>
            <a:ext cx="18288000" cy="769539"/>
          </a:xfrm>
          <a:custGeom>
            <a:avLst/>
            <a:gdLst/>
            <a:ahLst/>
            <a:cxnLst/>
            <a:rect l="l" t="t" r="r" b="b"/>
            <a:pathLst>
              <a:path w="18288000" h="769539">
                <a:moveTo>
                  <a:pt x="0" y="0"/>
                </a:moveTo>
                <a:lnTo>
                  <a:pt x="18288000" y="0"/>
                </a:lnTo>
                <a:lnTo>
                  <a:pt x="18288000" y="769539"/>
                </a:lnTo>
                <a:lnTo>
                  <a:pt x="0" y="76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9568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885730" y="1596033"/>
            <a:ext cx="16533556" cy="92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</a:rPr>
              <a:t>Diversidade &amp; Inclusão no Mercado de Trabalho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5717" y="6870531"/>
            <a:ext cx="16213583" cy="218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000000"/>
                </a:solidFill>
                <a:latin typeface="Montserrat Classic Bold"/>
              </a:rPr>
              <a:t>Pesquisas apontam que as empresas que atraem grupos diversos através dos seus processos seletivos, causam um forte impacto positivo para sociedade, além de inovar a sua cultura organizacional, redução do turnover, aumento de ROI, redução de vieses, conexão com novos públicos, aumento da lucratividade,  estímulo de novas ideias e pluralidade com diferentes pontos de vista.</a:t>
            </a:r>
          </a:p>
        </p:txBody>
      </p:sp>
      <p:grpSp>
        <p:nvGrpSpPr>
          <p:cNvPr id="6" name="Group 6"/>
          <p:cNvGrpSpPr/>
          <p:nvPr/>
        </p:nvGrpSpPr>
        <p:grpSpPr>
          <a:xfrm rot="-2700000">
            <a:off x="-6148194" y="-1997508"/>
            <a:ext cx="6664400" cy="8669109"/>
            <a:chOff x="0" y="0"/>
            <a:chExt cx="1755233" cy="22832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32941"/>
                </a:srgbClr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7373143" y="3016142"/>
            <a:ext cx="6664400" cy="8669109"/>
            <a:chOff x="0" y="0"/>
            <a:chExt cx="1755233" cy="22832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23D54">
                  <a:alpha val="36863"/>
                </a:srgbClr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502889" y="137513"/>
            <a:ext cx="1425994" cy="1229920"/>
          </a:xfrm>
          <a:custGeom>
            <a:avLst/>
            <a:gdLst/>
            <a:ahLst/>
            <a:cxnLst/>
            <a:rect l="l" t="t" r="r" b="b"/>
            <a:pathLst>
              <a:path w="1425994" h="1229920">
                <a:moveTo>
                  <a:pt x="0" y="0"/>
                </a:moveTo>
                <a:lnTo>
                  <a:pt x="1425994" y="0"/>
                </a:lnTo>
                <a:lnTo>
                  <a:pt x="1425994" y="1229920"/>
                </a:lnTo>
                <a:lnTo>
                  <a:pt x="0" y="1229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-248848" y="2854465"/>
            <a:ext cx="18785695" cy="3434339"/>
            <a:chOff x="0" y="0"/>
            <a:chExt cx="5078753" cy="9284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78753" cy="928481"/>
            </a:xfrm>
            <a:custGeom>
              <a:avLst/>
              <a:gdLst/>
              <a:ahLst/>
              <a:cxnLst/>
              <a:rect l="l" t="t" r="r" b="b"/>
              <a:pathLst>
                <a:path w="5078753" h="928481">
                  <a:moveTo>
                    <a:pt x="0" y="0"/>
                  </a:moveTo>
                  <a:lnTo>
                    <a:pt x="5078753" y="0"/>
                  </a:lnTo>
                  <a:lnTo>
                    <a:pt x="5078753" y="928481"/>
                  </a:lnTo>
                  <a:lnTo>
                    <a:pt x="0" y="928481"/>
                  </a:lnTo>
                  <a:lnTo>
                    <a:pt x="0" y="0"/>
                  </a:lnTo>
                </a:path>
              </a:pathLst>
            </a:custGeom>
            <a:solidFill>
              <a:srgbClr val="3C6A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00723" y="2883040"/>
            <a:ext cx="17303571" cy="320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1"/>
              </a:lnSpc>
            </a:pPr>
            <a:endParaRPr/>
          </a:p>
          <a:p>
            <a:pPr algn="ctr">
              <a:lnSpc>
                <a:spcPts val="5699"/>
              </a:lnSpc>
            </a:pPr>
            <a:r>
              <a:rPr lang="en-US" sz="3607" spc="32">
                <a:solidFill>
                  <a:srgbClr val="000000">
                    <a:alpha val="97647"/>
                  </a:srgbClr>
                </a:solidFill>
                <a:latin typeface="Times New Roman Bold"/>
              </a:rPr>
              <a:t>Diversificar e incluir são conceitos diferentes, mas que juntos, levam a um resultado positivo e com boas perspectivas que podem ser aproveitadas dentro de uma organização. Investir e qualificar um funcionário, é o primeiro passo a ser dado rumo a bons indicadores de resultados e melhoria no seu clima organizacional.</a:t>
            </a:r>
          </a:p>
        </p:txBody>
      </p:sp>
      <p:sp>
        <p:nvSpPr>
          <p:cNvPr id="17" name="Freeform 17"/>
          <p:cNvSpPr/>
          <p:nvPr/>
        </p:nvSpPr>
        <p:spPr>
          <a:xfrm>
            <a:off x="71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</a:blip>
            <a:stretch>
              <a:fillRect l="-22494" t="-15477" r="-19683" b="-266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2277753" y="9660005"/>
            <a:ext cx="13732494" cy="40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5B5555"/>
                </a:solidFill>
                <a:latin typeface="Montserrat Classic Bold"/>
              </a:rPr>
              <a:t>Fonte: gupy.io/blog/diversidade-nas-empresas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40400" cy="10439400"/>
          </a:xfrm>
          <a:custGeom>
            <a:avLst/>
            <a:gdLst/>
            <a:ahLst/>
            <a:cxnLst/>
            <a:rect l="l" t="t" r="r" b="b"/>
            <a:pathLst>
              <a:path w="18440400" h="10439400">
                <a:moveTo>
                  <a:pt x="0" y="0"/>
                </a:moveTo>
                <a:lnTo>
                  <a:pt x="18440400" y="0"/>
                </a:lnTo>
                <a:lnTo>
                  <a:pt x="18440400" y="10439400"/>
                </a:lnTo>
                <a:lnTo>
                  <a:pt x="0" y="1043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7123" t="-16948" r="-1057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3147347" y="942975"/>
            <a:ext cx="7545508" cy="68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191919"/>
                </a:solidFill>
                <a:latin typeface="Montserrat Classic Bold"/>
              </a:rPr>
              <a:t>QUEM SOMOS: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692855" y="1330324"/>
            <a:ext cx="6566445" cy="3693579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28" b="-922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301624"/>
            <a:ext cx="842987" cy="727076"/>
          </a:xfrm>
          <a:custGeom>
            <a:avLst/>
            <a:gdLst/>
            <a:ahLst/>
            <a:cxnLst/>
            <a:rect l="l" t="t" r="r" b="b"/>
            <a:pathLst>
              <a:path w="842987" h="727076">
                <a:moveTo>
                  <a:pt x="0" y="0"/>
                </a:moveTo>
                <a:lnTo>
                  <a:pt x="842987" y="0"/>
                </a:lnTo>
                <a:lnTo>
                  <a:pt x="842987" y="727076"/>
                </a:lnTo>
                <a:lnTo>
                  <a:pt x="0" y="727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1906908"/>
            <a:ext cx="8960995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Montserrat Classic Bold"/>
              </a:rPr>
              <a:t>A Equalizer é uma organização  especializada em consultoria  à aplicação de  Diversidade e Inclusão para empresas.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191919"/>
              </a:solidFill>
              <a:latin typeface="Montserrat Class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178947"/>
            <a:ext cx="8960995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endParaRPr/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Montserrat Classic Bold"/>
              </a:rPr>
              <a:t>Estamos aqui para guiar sua organização na construção de ambientes que valorizam e celebram a Diversidade como um ativo essencial.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191919"/>
              </a:solidFill>
              <a:latin typeface="Montserrat Class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610225"/>
            <a:ext cx="15576348" cy="417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endParaRPr/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Montserrat Classic Bold"/>
              </a:rPr>
              <a:t>Nossa equipe oferece soluções práticas e estratégicas para promover ambientes de trabalho inclusivos e culturalmente enriquecedores. Atuamos por meio de diagnósticos, treinamentos, paletras e aconselhamentos individuais.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191919"/>
              </a:solidFill>
              <a:latin typeface="Montserrat Classic Bold"/>
            </a:endParaR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Montserrat Classic Bold"/>
              </a:rPr>
              <a:t>Durante esta apresentação, compartilharemos como nossa abordagem pode beneficiar sua empresa.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191919"/>
              </a:solidFill>
              <a:latin typeface="Montserrat Classic Bold"/>
            </a:endParaRPr>
          </a:p>
        </p:txBody>
      </p:sp>
      <p:sp>
        <p:nvSpPr>
          <p:cNvPr id="10" name="Freeform 10"/>
          <p:cNvSpPr/>
          <p:nvPr/>
        </p:nvSpPr>
        <p:spPr>
          <a:xfrm rot="-135204">
            <a:off x="13756835" y="7400768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10473103">
            <a:off x="-2473765" y="-4004846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0" y="9734550"/>
            <a:ext cx="18606865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1 Bold"/>
              </a:rPr>
              <a:t>Equalizer  -  Acreditamos na potencialização do capital humano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47432" cy="10287000"/>
          </a:xfrm>
          <a:custGeom>
            <a:avLst/>
            <a:gdLst/>
            <a:ahLst/>
            <a:cxnLst/>
            <a:rect l="l" t="t" r="r" b="b"/>
            <a:pathLst>
              <a:path w="18447432" h="10287000">
                <a:moveTo>
                  <a:pt x="0" y="0"/>
                </a:moveTo>
                <a:lnTo>
                  <a:pt x="18447432" y="0"/>
                </a:lnTo>
                <a:lnTo>
                  <a:pt x="184474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-12867" t="-3346" r="-1939" b="-1246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-79716" y="9734550"/>
            <a:ext cx="18606865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1 Bold"/>
              </a:rPr>
              <a:t>Equalizer  -  Acreditamos na potencialização do capital humano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146" y="259831"/>
            <a:ext cx="18028183" cy="138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173C2"/>
                </a:solidFill>
                <a:latin typeface="League Spartan"/>
              </a:rPr>
              <a:t>Acreditamos na potência, igualdade e desenvolvimento das pessoas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173C2"/>
                </a:solidFill>
                <a:latin typeface="League Spartan"/>
              </a:rPr>
              <a:t> como trajeto para pluralidade e transformação.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831080"/>
            <a:ext cx="9525" cy="76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18346" y="2361835"/>
            <a:ext cx="9772627" cy="288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 1 Bold"/>
              </a:rPr>
              <a:t>Somos uma empresa que valoriza Pessoas, e, entendemos como o bem mais precioso que uma organização pode ter. Promovemos o respeito, desenvolvimento pessoal, profissional e a inclusão de pessoas diversas.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10015" y="2268551"/>
            <a:ext cx="7585101" cy="1501201"/>
            <a:chOff x="0" y="0"/>
            <a:chExt cx="10113467" cy="2001601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2001609" cy="2001601"/>
              <a:chOff x="0" y="0"/>
              <a:chExt cx="6350000" cy="634997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173C2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27600" y="332831"/>
              <a:ext cx="1746409" cy="1069676"/>
            </a:xfrm>
            <a:custGeom>
              <a:avLst/>
              <a:gdLst/>
              <a:ahLst/>
              <a:cxnLst/>
              <a:rect l="l" t="t" r="r" b="b"/>
              <a:pathLst>
                <a:path w="1746409" h="1069676">
                  <a:moveTo>
                    <a:pt x="0" y="0"/>
                  </a:moveTo>
                  <a:lnTo>
                    <a:pt x="1746409" y="0"/>
                  </a:lnTo>
                  <a:lnTo>
                    <a:pt x="1746409" y="1069676"/>
                  </a:lnTo>
                  <a:lnTo>
                    <a:pt x="0" y="1069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56200" y="411521"/>
              <a:ext cx="9757268" cy="1127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4"/>
                </a:lnSpc>
              </a:pPr>
              <a:r>
                <a:rPr lang="en-US" sz="2800">
                  <a:solidFill>
                    <a:srgbClr val="000000"/>
                  </a:solidFill>
                  <a:latin typeface="Open Sans Extra Bold"/>
                </a:rPr>
                <a:t>Consultoria em</a:t>
              </a:r>
            </a:p>
            <a:p>
              <a:pPr algn="ctr">
                <a:lnSpc>
                  <a:spcPts val="3304"/>
                </a:lnSpc>
              </a:pPr>
              <a:r>
                <a:rPr lang="en-US" sz="2800">
                  <a:solidFill>
                    <a:srgbClr val="000000"/>
                  </a:solidFill>
                  <a:latin typeface="Open Sans Extra Bold"/>
                </a:rPr>
                <a:t> Diversidade e Inclusão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20899" y="4188852"/>
            <a:ext cx="7258087" cy="1446067"/>
            <a:chOff x="0" y="0"/>
            <a:chExt cx="9677450" cy="1928090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928097" cy="1928090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173C2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49689" y="237200"/>
              <a:ext cx="1162778" cy="1268905"/>
            </a:xfrm>
            <a:custGeom>
              <a:avLst/>
              <a:gdLst/>
              <a:ahLst/>
              <a:cxnLst/>
              <a:rect l="l" t="t" r="r" b="b"/>
              <a:pathLst>
                <a:path w="1162778" h="1268905">
                  <a:moveTo>
                    <a:pt x="0" y="0"/>
                  </a:moveTo>
                  <a:lnTo>
                    <a:pt x="1162778" y="0"/>
                  </a:lnTo>
                  <a:lnTo>
                    <a:pt x="1162778" y="1268905"/>
                  </a:lnTo>
                  <a:lnTo>
                    <a:pt x="0" y="1268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72983" y="407791"/>
              <a:ext cx="7504467" cy="110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6"/>
                </a:lnSpc>
              </a:pPr>
              <a:r>
                <a:rPr lang="en-US" sz="2697">
                  <a:solidFill>
                    <a:srgbClr val="000000"/>
                  </a:solidFill>
                  <a:latin typeface="Open Sans Extra Bold"/>
                </a:rPr>
                <a:t>Acompanhamento efetivo com o nosso time de instrutores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410015" y="6028631"/>
            <a:ext cx="6609964" cy="1501201"/>
            <a:chOff x="0" y="0"/>
            <a:chExt cx="8813285" cy="2001601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0"/>
              <a:ext cx="2001609" cy="2001601"/>
              <a:chOff x="0" y="0"/>
              <a:chExt cx="6350000" cy="63499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173C2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88403" y="151141"/>
              <a:ext cx="1424804" cy="1393717"/>
            </a:xfrm>
            <a:custGeom>
              <a:avLst/>
              <a:gdLst/>
              <a:ahLst/>
              <a:cxnLst/>
              <a:rect l="l" t="t" r="r" b="b"/>
              <a:pathLst>
                <a:path w="1424804" h="1393717">
                  <a:moveTo>
                    <a:pt x="0" y="0"/>
                  </a:moveTo>
                  <a:lnTo>
                    <a:pt x="1424803" y="0"/>
                  </a:lnTo>
                  <a:lnTo>
                    <a:pt x="1424803" y="1393717"/>
                  </a:lnTo>
                  <a:lnTo>
                    <a:pt x="0" y="1393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412485" y="578219"/>
              <a:ext cx="6400800" cy="1080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4"/>
                </a:lnSpc>
              </a:pPr>
              <a:r>
                <a:rPr lang="en-US" sz="2800">
                  <a:solidFill>
                    <a:srgbClr val="000000"/>
                  </a:solidFill>
                  <a:latin typeface="Open Sans Extra Bold"/>
                </a:rPr>
                <a:t>Responsabilidade Social e </a:t>
              </a:r>
            </a:p>
            <a:p>
              <a:pPr algn="ctr">
                <a:lnSpc>
                  <a:spcPts val="3164"/>
                </a:lnSpc>
              </a:pPr>
              <a:r>
                <a:rPr lang="en-US" sz="2800">
                  <a:solidFill>
                    <a:srgbClr val="000000"/>
                  </a:solidFill>
                  <a:latin typeface="Open Sans Extra Bold"/>
                </a:rPr>
                <a:t>Educação Corporativa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720899" y="7953253"/>
            <a:ext cx="7605536" cy="1501201"/>
            <a:chOff x="0" y="0"/>
            <a:chExt cx="10140715" cy="2001601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0" y="0"/>
              <a:ext cx="2001609" cy="2001601"/>
              <a:chOff x="0" y="0"/>
              <a:chExt cx="6350000" cy="634997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4896" r="-4896" b="-9793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441302" y="247185"/>
              <a:ext cx="1119004" cy="1507230"/>
            </a:xfrm>
            <a:custGeom>
              <a:avLst/>
              <a:gdLst/>
              <a:ahLst/>
              <a:cxnLst/>
              <a:rect l="l" t="t" r="r" b="b"/>
              <a:pathLst>
                <a:path w="1119004" h="1507230">
                  <a:moveTo>
                    <a:pt x="0" y="0"/>
                  </a:moveTo>
                  <a:lnTo>
                    <a:pt x="1119004" y="0"/>
                  </a:lnTo>
                  <a:lnTo>
                    <a:pt x="1119004" y="1507230"/>
                  </a:lnTo>
                  <a:lnTo>
                    <a:pt x="0" y="1507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58706" y="833135"/>
              <a:ext cx="868200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Open Sans Extra Bold"/>
                </a:rPr>
                <a:t>Selo Equalizer de Qualidade 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7168044" y="9345621"/>
            <a:ext cx="842987" cy="727076"/>
          </a:xfrm>
          <a:custGeom>
            <a:avLst/>
            <a:gdLst/>
            <a:ahLst/>
            <a:cxnLst/>
            <a:rect l="l" t="t" r="r" b="b"/>
            <a:pathLst>
              <a:path w="842987" h="727076">
                <a:moveTo>
                  <a:pt x="0" y="0"/>
                </a:moveTo>
                <a:lnTo>
                  <a:pt x="842987" y="0"/>
                </a:lnTo>
                <a:lnTo>
                  <a:pt x="842987" y="727076"/>
                </a:lnTo>
                <a:lnTo>
                  <a:pt x="0" y="727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TextBox 28"/>
          <p:cNvSpPr txBox="1"/>
          <p:nvPr/>
        </p:nvSpPr>
        <p:spPr>
          <a:xfrm>
            <a:off x="618346" y="6306186"/>
            <a:ext cx="9492649" cy="238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1 Bold"/>
              </a:rPr>
              <a:t>"A inclusão acontece quando se aprende com as diferenças e não com as igualdades".    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1 Bold"/>
              </a:rPr>
              <a:t>                               Paulo Freire</a:t>
            </a:r>
          </a:p>
        </p:txBody>
      </p:sp>
      <p:sp>
        <p:nvSpPr>
          <p:cNvPr id="29" name="Freeform 29"/>
          <p:cNvSpPr/>
          <p:nvPr/>
        </p:nvSpPr>
        <p:spPr>
          <a:xfrm rot="5502600">
            <a:off x="-2174408" y="7799597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30" y="0"/>
                </a:lnTo>
                <a:lnTo>
                  <a:pt x="7004930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76693" y="5143500"/>
            <a:ext cx="13724183" cy="5870525"/>
          </a:xfrm>
          <a:custGeom>
            <a:avLst/>
            <a:gdLst/>
            <a:ahLst/>
            <a:cxnLst/>
            <a:rect l="l" t="t" r="r" b="b"/>
            <a:pathLst>
              <a:path w="13724183" h="5870525">
                <a:moveTo>
                  <a:pt x="0" y="0"/>
                </a:moveTo>
                <a:lnTo>
                  <a:pt x="13724183" y="0"/>
                </a:lnTo>
                <a:lnTo>
                  <a:pt x="13724183" y="5870525"/>
                </a:lnTo>
                <a:lnTo>
                  <a:pt x="0" y="587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t="-5084" b="-508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551594" y="1852861"/>
            <a:ext cx="16641031" cy="244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94"/>
              </a:lnSpc>
              <a:spcBef>
                <a:spcPct val="0"/>
              </a:spcBef>
            </a:pPr>
            <a:r>
              <a:rPr lang="en-US" sz="3496" spc="-122">
                <a:solidFill>
                  <a:srgbClr val="101010"/>
                </a:solidFill>
                <a:latin typeface="Open Sans 1 Bold"/>
              </a:rPr>
              <a:t>O público-alvo da Equalizer Consultoria seria composto por empresas de diferentes setores que desejam melhorar seus indicadores, clima organizacional  integração entre os  grupos. Onde ao mesmo tempo, estão comprometidas com a promoção da diversidade e inclusão dentro de sua organização.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65317" y="477106"/>
            <a:ext cx="6357365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1"/>
              </a:lnSpc>
              <a:spcBef>
                <a:spcPct val="0"/>
              </a:spcBef>
            </a:pPr>
            <a:r>
              <a:rPr lang="en-US" sz="4668">
                <a:solidFill>
                  <a:srgbClr val="101010"/>
                </a:solidFill>
                <a:latin typeface="Montserrat Bold"/>
              </a:rPr>
              <a:t>Nosso Público- Alvo</a:t>
            </a:r>
          </a:p>
        </p:txBody>
      </p:sp>
      <p:sp>
        <p:nvSpPr>
          <p:cNvPr id="5" name="Freeform 5"/>
          <p:cNvSpPr/>
          <p:nvPr/>
        </p:nvSpPr>
        <p:spPr>
          <a:xfrm>
            <a:off x="17259300" y="364029"/>
            <a:ext cx="765111" cy="659909"/>
          </a:xfrm>
          <a:custGeom>
            <a:avLst/>
            <a:gdLst/>
            <a:ahLst/>
            <a:cxnLst/>
            <a:rect l="l" t="t" r="r" b="b"/>
            <a:pathLst>
              <a:path w="765111" h="659909">
                <a:moveTo>
                  <a:pt x="0" y="0"/>
                </a:moveTo>
                <a:lnTo>
                  <a:pt x="765111" y="0"/>
                </a:lnTo>
                <a:lnTo>
                  <a:pt x="765111" y="659909"/>
                </a:lnTo>
                <a:lnTo>
                  <a:pt x="0" y="659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14489295" y="7239994"/>
            <a:ext cx="5540011" cy="3047006"/>
          </a:xfrm>
          <a:custGeom>
            <a:avLst/>
            <a:gdLst/>
            <a:ahLst/>
            <a:cxnLst/>
            <a:rect l="l" t="t" r="r" b="b"/>
            <a:pathLst>
              <a:path w="5540011" h="3047006">
                <a:moveTo>
                  <a:pt x="0" y="0"/>
                </a:moveTo>
                <a:lnTo>
                  <a:pt x="5540010" y="0"/>
                </a:lnTo>
                <a:lnTo>
                  <a:pt x="5540010" y="3047006"/>
                </a:lnTo>
                <a:lnTo>
                  <a:pt x="0" y="304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10800000">
            <a:off x="-2151736" y="7239994"/>
            <a:ext cx="5540011" cy="3047006"/>
          </a:xfrm>
          <a:custGeom>
            <a:avLst/>
            <a:gdLst/>
            <a:ahLst/>
            <a:cxnLst/>
            <a:rect l="l" t="t" r="r" b="b"/>
            <a:pathLst>
              <a:path w="5540011" h="3047006">
                <a:moveTo>
                  <a:pt x="0" y="0"/>
                </a:moveTo>
                <a:lnTo>
                  <a:pt x="5540010" y="0"/>
                </a:lnTo>
                <a:lnTo>
                  <a:pt x="5540010" y="3047006"/>
                </a:lnTo>
                <a:lnTo>
                  <a:pt x="0" y="304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514350" y="4759064"/>
            <a:ext cx="17259300" cy="118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1"/>
              </a:lnSpc>
              <a:spcBef>
                <a:spcPct val="0"/>
              </a:spcBef>
            </a:pPr>
            <a:r>
              <a:rPr lang="en-US" sz="3479">
                <a:solidFill>
                  <a:srgbClr val="101010"/>
                </a:solidFill>
                <a:latin typeface="Open Sans 1 Bold"/>
              </a:rPr>
              <a:t>Atuamos com colaboradores "diversos",dentre eles: comunidade LGBTQIA+, PCD's, indígenas e 50+, com diversidade cultural, religiosa, biológica e étnica. </a:t>
            </a:r>
          </a:p>
        </p:txBody>
      </p:sp>
      <p:sp>
        <p:nvSpPr>
          <p:cNvPr id="9" name="Freeform 9"/>
          <p:cNvSpPr/>
          <p:nvPr/>
        </p:nvSpPr>
        <p:spPr>
          <a:xfrm rot="-9621611">
            <a:off x="-4532306" y="-2500995"/>
            <a:ext cx="7004930" cy="6661051"/>
          </a:xfrm>
          <a:custGeom>
            <a:avLst/>
            <a:gdLst/>
            <a:ahLst/>
            <a:cxnLst/>
            <a:rect l="l" t="t" r="r" b="b"/>
            <a:pathLst>
              <a:path w="7004930" h="6661051">
                <a:moveTo>
                  <a:pt x="0" y="0"/>
                </a:moveTo>
                <a:lnTo>
                  <a:pt x="7004929" y="0"/>
                </a:lnTo>
                <a:lnTo>
                  <a:pt x="7004929" y="6661051"/>
                </a:lnTo>
                <a:lnTo>
                  <a:pt x="0" y="6661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34654" y="1221496"/>
            <a:ext cx="10218692" cy="7881166"/>
          </a:xfrm>
          <a:custGeom>
            <a:avLst/>
            <a:gdLst/>
            <a:ahLst/>
            <a:cxnLst/>
            <a:rect l="l" t="t" r="r" b="b"/>
            <a:pathLst>
              <a:path w="10218692" h="7881166">
                <a:moveTo>
                  <a:pt x="0" y="0"/>
                </a:moveTo>
                <a:lnTo>
                  <a:pt x="10218692" y="0"/>
                </a:lnTo>
                <a:lnTo>
                  <a:pt x="10218692" y="7881166"/>
                </a:lnTo>
                <a:lnTo>
                  <a:pt x="0" y="788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-24766" t="-25826" r="-10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553899">
            <a:off x="12452857" y="7128653"/>
            <a:ext cx="8533144" cy="8114244"/>
          </a:xfrm>
          <a:custGeom>
            <a:avLst/>
            <a:gdLst/>
            <a:ahLst/>
            <a:cxnLst/>
            <a:rect l="l" t="t" r="r" b="b"/>
            <a:pathLst>
              <a:path w="8533144" h="8114244">
                <a:moveTo>
                  <a:pt x="0" y="0"/>
                </a:moveTo>
                <a:lnTo>
                  <a:pt x="8533144" y="0"/>
                </a:lnTo>
                <a:lnTo>
                  <a:pt x="8533144" y="8114245"/>
                </a:lnTo>
                <a:lnTo>
                  <a:pt x="0" y="8114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10432801">
            <a:off x="-3750035" y="-5496696"/>
            <a:ext cx="9557470" cy="9088285"/>
          </a:xfrm>
          <a:custGeom>
            <a:avLst/>
            <a:gdLst/>
            <a:ahLst/>
            <a:cxnLst/>
            <a:rect l="l" t="t" r="r" b="b"/>
            <a:pathLst>
              <a:path w="9557470" h="9088285">
                <a:moveTo>
                  <a:pt x="0" y="0"/>
                </a:moveTo>
                <a:lnTo>
                  <a:pt x="9557470" y="0"/>
                </a:lnTo>
                <a:lnTo>
                  <a:pt x="9557470" y="9088284"/>
                </a:lnTo>
                <a:lnTo>
                  <a:pt x="0" y="9088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7259300" y="139930"/>
            <a:ext cx="780525" cy="673203"/>
          </a:xfrm>
          <a:custGeom>
            <a:avLst/>
            <a:gdLst/>
            <a:ahLst/>
            <a:cxnLst/>
            <a:rect l="l" t="t" r="r" b="b"/>
            <a:pathLst>
              <a:path w="780525" h="673203">
                <a:moveTo>
                  <a:pt x="0" y="0"/>
                </a:moveTo>
                <a:lnTo>
                  <a:pt x="780525" y="0"/>
                </a:lnTo>
                <a:lnTo>
                  <a:pt x="780525" y="673203"/>
                </a:lnTo>
                <a:lnTo>
                  <a:pt x="0" y="673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3944747" y="5584120"/>
            <a:ext cx="11413715" cy="912611"/>
          </a:xfrm>
          <a:custGeom>
            <a:avLst/>
            <a:gdLst/>
            <a:ahLst/>
            <a:cxnLst/>
            <a:rect l="l" t="t" r="r" b="b"/>
            <a:pathLst>
              <a:path w="11413715" h="912611">
                <a:moveTo>
                  <a:pt x="0" y="0"/>
                </a:moveTo>
                <a:lnTo>
                  <a:pt x="11413715" y="0"/>
                </a:lnTo>
                <a:lnTo>
                  <a:pt x="11413715" y="912611"/>
                </a:lnTo>
                <a:lnTo>
                  <a:pt x="0" y="9126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1999"/>
            </a:blip>
            <a:stretch>
              <a:fillRect l="-14631" t="-496894" r="-39904" b="-133583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711157" y="1457004"/>
            <a:ext cx="17102952" cy="845593"/>
            <a:chOff x="0" y="0"/>
            <a:chExt cx="22803936" cy="1127458"/>
          </a:xfrm>
        </p:grpSpPr>
        <p:sp>
          <p:nvSpPr>
            <p:cNvPr id="9" name="Freeform 9"/>
            <p:cNvSpPr/>
            <p:nvPr/>
          </p:nvSpPr>
          <p:spPr>
            <a:xfrm>
              <a:off x="6103112" y="0"/>
              <a:ext cx="10597712" cy="1127458"/>
            </a:xfrm>
            <a:custGeom>
              <a:avLst/>
              <a:gdLst/>
              <a:ahLst/>
              <a:cxnLst/>
              <a:rect l="l" t="t" r="r" b="b"/>
              <a:pathLst>
                <a:path w="10597712" h="1127458">
                  <a:moveTo>
                    <a:pt x="0" y="0"/>
                  </a:moveTo>
                  <a:lnTo>
                    <a:pt x="10597712" y="0"/>
                  </a:lnTo>
                  <a:lnTo>
                    <a:pt x="10597712" y="1127458"/>
                  </a:lnTo>
                  <a:lnTo>
                    <a:pt x="0" y="1127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21999"/>
              </a:blip>
              <a:stretch>
                <a:fillRect l="-17638" t="-544201" r="-104274" b="-144170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5836"/>
              <a:ext cx="22803936" cy="678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2"/>
                </a:lnSpc>
              </a:pPr>
              <a:r>
                <a:rPr lang="en-US" sz="3058">
                  <a:solidFill>
                    <a:srgbClr val="191919"/>
                  </a:solidFill>
                  <a:latin typeface="League Spartan"/>
                </a:rPr>
                <a:t>Lei nº 7.716, DE 5 de janeiro de 1989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83509" y="2562479"/>
            <a:ext cx="16066053" cy="16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191919"/>
                </a:solidFill>
                <a:latin typeface="Libre Baskerville Bold"/>
              </a:rPr>
              <a:t>Art. 1º Serão punidos, na forma desta Lei, os crimes resultantes de discriminação ou preconceito de raça, cor, etnia, religião ou procedência nacional.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74546" y="545686"/>
            <a:ext cx="4492413" cy="58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852" lvl="1" indent="-377426" algn="ctr">
              <a:lnSpc>
                <a:spcPts val="4894"/>
              </a:lnSpc>
              <a:buFont typeface="Arial"/>
              <a:buChar char="•"/>
            </a:pPr>
            <a:r>
              <a:rPr lang="en-US" sz="3496">
                <a:solidFill>
                  <a:srgbClr val="191919"/>
                </a:solidFill>
                <a:latin typeface="Open Sans 1 Bold"/>
              </a:rPr>
              <a:t>Legislação Penal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4546" y="4645589"/>
            <a:ext cx="6717054" cy="605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6443" lvl="1" indent="-383221" algn="ctr">
              <a:lnSpc>
                <a:spcPts val="4969"/>
              </a:lnSpc>
              <a:buFont typeface="Arial"/>
              <a:buChar char="•"/>
            </a:pPr>
            <a:r>
              <a:rPr lang="en-US" sz="3549" dirty="0" err="1">
                <a:solidFill>
                  <a:srgbClr val="191919"/>
                </a:solidFill>
                <a:latin typeface="Open Sans 1 Bold"/>
              </a:rPr>
              <a:t>Constituição</a:t>
            </a:r>
            <a:r>
              <a:rPr lang="en-US" sz="3549" dirty="0">
                <a:solidFill>
                  <a:srgbClr val="191919"/>
                </a:solidFill>
                <a:latin typeface="Open Sans 1 Bold"/>
              </a:rPr>
              <a:t> Federal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087" y="6906306"/>
            <a:ext cx="18039825" cy="2196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spc="85">
                <a:solidFill>
                  <a:srgbClr val="000000"/>
                </a:solidFill>
                <a:latin typeface="Libre Baskerville Bold"/>
              </a:rPr>
              <a:t>Art. 5º Todos são iguais perante a lei, sem distinção de qualquer natureza, garantindo-se aos brasileiros e aos estrangeiros residentes no país a inviolabilidade do direito à vida, à liberdade, à igualdade, à segurança e à propriedade.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10000" y="5755310"/>
            <a:ext cx="11413714" cy="530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191919"/>
                </a:solidFill>
                <a:latin typeface="League Spartan"/>
              </a:rPr>
              <a:t>Art. 4º Negar </a:t>
            </a:r>
            <a:r>
              <a:rPr lang="en-US" sz="3050" dirty="0" err="1">
                <a:solidFill>
                  <a:srgbClr val="191919"/>
                </a:solidFill>
                <a:latin typeface="League Spartan"/>
              </a:rPr>
              <a:t>ou</a:t>
            </a:r>
            <a:r>
              <a:rPr lang="en-US" sz="3050" dirty="0">
                <a:solidFill>
                  <a:srgbClr val="191919"/>
                </a:solidFill>
                <a:latin typeface="League Spartan"/>
              </a:rPr>
              <a:t> </a:t>
            </a:r>
            <a:r>
              <a:rPr lang="en-US" sz="3050" dirty="0" err="1">
                <a:solidFill>
                  <a:srgbClr val="191919"/>
                </a:solidFill>
                <a:latin typeface="League Spartan"/>
              </a:rPr>
              <a:t>obstar</a:t>
            </a:r>
            <a:r>
              <a:rPr lang="en-US" sz="3050" dirty="0">
                <a:solidFill>
                  <a:srgbClr val="191919"/>
                </a:solidFill>
                <a:latin typeface="League Spartan"/>
              </a:rPr>
              <a:t> </a:t>
            </a:r>
            <a:r>
              <a:rPr lang="en-US" sz="3050" dirty="0" err="1">
                <a:solidFill>
                  <a:srgbClr val="191919"/>
                </a:solidFill>
                <a:latin typeface="League Spartan"/>
              </a:rPr>
              <a:t>emprego</a:t>
            </a:r>
            <a:r>
              <a:rPr lang="en-US" sz="3050" dirty="0">
                <a:solidFill>
                  <a:srgbClr val="191919"/>
                </a:solidFill>
                <a:latin typeface="League Spartan"/>
              </a:rPr>
              <a:t> </a:t>
            </a:r>
            <a:r>
              <a:rPr lang="en-US" sz="3050" dirty="0" err="1">
                <a:solidFill>
                  <a:srgbClr val="191919"/>
                </a:solidFill>
                <a:latin typeface="League Spartan"/>
              </a:rPr>
              <a:t>em</a:t>
            </a:r>
            <a:r>
              <a:rPr lang="en-US" sz="3050" dirty="0">
                <a:solidFill>
                  <a:srgbClr val="191919"/>
                </a:solidFill>
                <a:latin typeface="League Spartan"/>
              </a:rPr>
              <a:t> </a:t>
            </a:r>
            <a:r>
              <a:rPr lang="en-US" sz="3050" dirty="0" err="1">
                <a:solidFill>
                  <a:srgbClr val="191919"/>
                </a:solidFill>
                <a:latin typeface="League Spartan"/>
              </a:rPr>
              <a:t>empresa</a:t>
            </a:r>
            <a:r>
              <a:rPr lang="en-US" sz="3050" dirty="0">
                <a:solidFill>
                  <a:srgbClr val="191919"/>
                </a:solidFill>
                <a:latin typeface="League Spartan"/>
              </a:rPr>
              <a:t> </a:t>
            </a:r>
            <a:r>
              <a:rPr lang="en-US" sz="3050" dirty="0" err="1">
                <a:solidFill>
                  <a:srgbClr val="191919"/>
                </a:solidFill>
                <a:latin typeface="League Spartan"/>
              </a:rPr>
              <a:t>privada</a:t>
            </a:r>
            <a:endParaRPr lang="en-US" sz="3050" dirty="0">
              <a:solidFill>
                <a:srgbClr val="191919"/>
              </a:solidFill>
              <a:latin typeface="League Spart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-40799" y="9686925"/>
            <a:ext cx="18606865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1 Bold"/>
              </a:rPr>
              <a:t>Equalizer  -  Acreditamos na potencialização do capital humano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65005">
            <a:off x="-2625809" y="-5145537"/>
            <a:ext cx="9557470" cy="9088285"/>
          </a:xfrm>
          <a:custGeom>
            <a:avLst/>
            <a:gdLst/>
            <a:ahLst/>
            <a:cxnLst/>
            <a:rect l="l" t="t" r="r" b="b"/>
            <a:pathLst>
              <a:path w="9557470" h="9088285">
                <a:moveTo>
                  <a:pt x="0" y="0"/>
                </a:moveTo>
                <a:lnTo>
                  <a:pt x="9557470" y="0"/>
                </a:lnTo>
                <a:lnTo>
                  <a:pt x="9557470" y="9088285"/>
                </a:lnTo>
                <a:lnTo>
                  <a:pt x="0" y="9088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67469" y="1794040"/>
            <a:ext cx="17204881" cy="8484084"/>
          </a:xfrm>
          <a:custGeom>
            <a:avLst/>
            <a:gdLst/>
            <a:ahLst/>
            <a:cxnLst/>
            <a:rect l="l" t="t" r="r" b="b"/>
            <a:pathLst>
              <a:path w="17204881" h="8484084">
                <a:moveTo>
                  <a:pt x="0" y="0"/>
                </a:moveTo>
                <a:lnTo>
                  <a:pt x="17204881" y="0"/>
                </a:lnTo>
                <a:lnTo>
                  <a:pt x="17204881" y="8484084"/>
                </a:lnTo>
                <a:lnTo>
                  <a:pt x="0" y="8484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-12026" t="-37828" r="-14126" b="-607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4064939" y="2683856"/>
            <a:ext cx="13366498" cy="6418391"/>
            <a:chOff x="0" y="0"/>
            <a:chExt cx="3520395" cy="1690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0395" cy="1690440"/>
            </a:xfrm>
            <a:custGeom>
              <a:avLst/>
              <a:gdLst/>
              <a:ahLst/>
              <a:cxnLst/>
              <a:rect l="l" t="t" r="r" b="b"/>
              <a:pathLst>
                <a:path w="3520395" h="1690440">
                  <a:moveTo>
                    <a:pt x="0" y="0"/>
                  </a:moveTo>
                  <a:lnTo>
                    <a:pt x="3520395" y="0"/>
                  </a:lnTo>
                  <a:lnTo>
                    <a:pt x="3520395" y="1690440"/>
                  </a:lnTo>
                  <a:lnTo>
                    <a:pt x="0" y="1690440"/>
                  </a:lnTo>
                  <a:lnTo>
                    <a:pt x="0" y="0"/>
                  </a:lnTo>
                </a:path>
              </a:pathLst>
            </a:custGeom>
            <a:solidFill>
              <a:srgbClr val="92AF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201992" y="2870337"/>
            <a:ext cx="13092394" cy="6045428"/>
          </a:xfrm>
          <a:custGeom>
            <a:avLst/>
            <a:gdLst/>
            <a:ahLst/>
            <a:cxnLst/>
            <a:rect l="l" t="t" r="r" b="b"/>
            <a:pathLst>
              <a:path w="13092394" h="6045428">
                <a:moveTo>
                  <a:pt x="0" y="0"/>
                </a:moveTo>
                <a:lnTo>
                  <a:pt x="13092394" y="0"/>
                </a:lnTo>
                <a:lnTo>
                  <a:pt x="13092394" y="6045428"/>
                </a:lnTo>
                <a:lnTo>
                  <a:pt x="0" y="6045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7259300" y="270201"/>
            <a:ext cx="826099" cy="712511"/>
          </a:xfrm>
          <a:custGeom>
            <a:avLst/>
            <a:gdLst/>
            <a:ahLst/>
            <a:cxnLst/>
            <a:rect l="l" t="t" r="r" b="b"/>
            <a:pathLst>
              <a:path w="826099" h="712511">
                <a:moveTo>
                  <a:pt x="0" y="0"/>
                </a:moveTo>
                <a:lnTo>
                  <a:pt x="826099" y="0"/>
                </a:lnTo>
                <a:lnTo>
                  <a:pt x="826099" y="712510"/>
                </a:lnTo>
                <a:lnTo>
                  <a:pt x="0" y="712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5768093">
            <a:off x="-2625809" y="8522178"/>
            <a:ext cx="9557470" cy="9088285"/>
          </a:xfrm>
          <a:custGeom>
            <a:avLst/>
            <a:gdLst/>
            <a:ahLst/>
            <a:cxnLst/>
            <a:rect l="l" t="t" r="r" b="b"/>
            <a:pathLst>
              <a:path w="9557470" h="9088285">
                <a:moveTo>
                  <a:pt x="0" y="0"/>
                </a:moveTo>
                <a:lnTo>
                  <a:pt x="9557470" y="0"/>
                </a:lnTo>
                <a:lnTo>
                  <a:pt x="9557470" y="9088284"/>
                </a:lnTo>
                <a:lnTo>
                  <a:pt x="0" y="9088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773624" y="6480196"/>
            <a:ext cx="2978930" cy="2301223"/>
          </a:xfrm>
          <a:custGeom>
            <a:avLst/>
            <a:gdLst/>
            <a:ahLst/>
            <a:cxnLst/>
            <a:rect l="l" t="t" r="r" b="b"/>
            <a:pathLst>
              <a:path w="2978930" h="2301223">
                <a:moveTo>
                  <a:pt x="0" y="0"/>
                </a:moveTo>
                <a:lnTo>
                  <a:pt x="2978930" y="0"/>
                </a:lnTo>
                <a:lnTo>
                  <a:pt x="2978930" y="2301223"/>
                </a:lnTo>
                <a:lnTo>
                  <a:pt x="0" y="2301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6082803" y="792170"/>
            <a:ext cx="9654620" cy="100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0"/>
              </a:lnSpc>
            </a:pPr>
            <a:r>
              <a:rPr lang="en-US" sz="5886">
                <a:solidFill>
                  <a:srgbClr val="000000"/>
                </a:solidFill>
                <a:latin typeface="Open Sans 1 Bold"/>
              </a:rPr>
              <a:t>D&amp;I no Mercado Nacional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53297" y="1350255"/>
            <a:ext cx="3199257" cy="4114800"/>
            <a:chOff x="0" y="0"/>
            <a:chExt cx="4265676" cy="548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65676" cy="5486400"/>
            </a:xfrm>
            <a:custGeom>
              <a:avLst/>
              <a:gdLst/>
              <a:ahLst/>
              <a:cxnLst/>
              <a:rect l="l" t="t" r="r" b="b"/>
              <a:pathLst>
                <a:path w="4265676" h="5486400">
                  <a:moveTo>
                    <a:pt x="0" y="0"/>
                  </a:moveTo>
                  <a:lnTo>
                    <a:pt x="4265676" y="0"/>
                  </a:lnTo>
                  <a:lnTo>
                    <a:pt x="426567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65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61498" y="396836"/>
              <a:ext cx="2771280" cy="1418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League Spartan"/>
                </a:rPr>
                <a:t>81%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47198" y="2246687"/>
              <a:ext cx="2885580" cy="2159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3556">
                  <a:solidFill>
                    <a:srgbClr val="000000"/>
                  </a:solidFill>
                  <a:latin typeface="Open Sans 1 Bold"/>
                </a:rPr>
                <a:t>Tem frentes de Inclusão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110866" y="9567559"/>
            <a:ext cx="11274645" cy="39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"/>
              </a:lnSpc>
            </a:pPr>
            <a:r>
              <a:rPr lang="en-US" sz="1700">
                <a:solidFill>
                  <a:srgbClr val="000000"/>
                </a:solidFill>
                <a:latin typeface="Open Sans Extra Bold"/>
              </a:rPr>
              <a:t>https://www.cnnbrasil.com.br/economia/diversidade-e-inclusao-diminuem-presenca-nas-prioridades-de-empresas-diz-relatorio/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200"/>
            <a:ext cx="18288000" cy="10439400"/>
          </a:xfrm>
          <a:custGeom>
            <a:avLst/>
            <a:gdLst/>
            <a:ahLst/>
            <a:cxnLst/>
            <a:rect l="l" t="t" r="r" b="b"/>
            <a:pathLst>
              <a:path w="18288000" h="10439400">
                <a:moveTo>
                  <a:pt x="0" y="0"/>
                </a:moveTo>
                <a:lnTo>
                  <a:pt x="18288000" y="0"/>
                </a:lnTo>
                <a:lnTo>
                  <a:pt x="18288000" y="10439400"/>
                </a:lnTo>
                <a:lnTo>
                  <a:pt x="0" y="1043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8016" t="-16948" r="-1066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730641"/>
            <a:ext cx="3199257" cy="4114800"/>
            <a:chOff x="0" y="0"/>
            <a:chExt cx="4265676" cy="548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5676" cy="5486400"/>
            </a:xfrm>
            <a:custGeom>
              <a:avLst/>
              <a:gdLst/>
              <a:ahLst/>
              <a:cxnLst/>
              <a:rect l="l" t="t" r="r" b="b"/>
              <a:pathLst>
                <a:path w="4265676" h="5486400">
                  <a:moveTo>
                    <a:pt x="0" y="0"/>
                  </a:moveTo>
                  <a:lnTo>
                    <a:pt x="4265676" y="0"/>
                  </a:lnTo>
                  <a:lnTo>
                    <a:pt x="426567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61498" y="396836"/>
              <a:ext cx="2771280" cy="1418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League Spartan"/>
                </a:rPr>
                <a:t>81%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47198" y="2246687"/>
              <a:ext cx="2885580" cy="2159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3556">
                  <a:solidFill>
                    <a:srgbClr val="000000"/>
                  </a:solidFill>
                  <a:latin typeface="Open Sans 1 Bold"/>
                </a:rPr>
                <a:t>Tem frentes de Inclusão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182690">
            <a:off x="11922382" y="6971762"/>
            <a:ext cx="9557470" cy="9088285"/>
          </a:xfrm>
          <a:custGeom>
            <a:avLst/>
            <a:gdLst/>
            <a:ahLst/>
            <a:cxnLst/>
            <a:rect l="l" t="t" r="r" b="b"/>
            <a:pathLst>
              <a:path w="9557470" h="9088285">
                <a:moveTo>
                  <a:pt x="0" y="0"/>
                </a:moveTo>
                <a:lnTo>
                  <a:pt x="9557470" y="0"/>
                </a:lnTo>
                <a:lnTo>
                  <a:pt x="9557470" y="9088285"/>
                </a:lnTo>
                <a:lnTo>
                  <a:pt x="0" y="9088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7094676" y="316189"/>
            <a:ext cx="826099" cy="712511"/>
          </a:xfrm>
          <a:custGeom>
            <a:avLst/>
            <a:gdLst/>
            <a:ahLst/>
            <a:cxnLst/>
            <a:rect l="l" t="t" r="r" b="b"/>
            <a:pathLst>
              <a:path w="826099" h="712511">
                <a:moveTo>
                  <a:pt x="0" y="0"/>
                </a:moveTo>
                <a:lnTo>
                  <a:pt x="826100" y="0"/>
                </a:lnTo>
                <a:lnTo>
                  <a:pt x="826100" y="712511"/>
                </a:lnTo>
                <a:lnTo>
                  <a:pt x="0" y="71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4956278" y="4201866"/>
            <a:ext cx="11744839" cy="1643574"/>
            <a:chOff x="0" y="0"/>
            <a:chExt cx="15659785" cy="219143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5659785" cy="2191433"/>
              <a:chOff x="0" y="0"/>
              <a:chExt cx="2087745" cy="2921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087745" cy="292159"/>
              </a:xfrm>
              <a:custGeom>
                <a:avLst/>
                <a:gdLst/>
                <a:ahLst/>
                <a:cxnLst/>
                <a:rect l="l" t="t" r="r" b="b"/>
                <a:pathLst>
                  <a:path w="2087745" h="292159">
                    <a:moveTo>
                      <a:pt x="1884545" y="0"/>
                    </a:moveTo>
                    <a:lnTo>
                      <a:pt x="0" y="0"/>
                    </a:lnTo>
                    <a:lnTo>
                      <a:pt x="0" y="292159"/>
                    </a:lnTo>
                    <a:lnTo>
                      <a:pt x="1884545" y="292159"/>
                    </a:lnTo>
                    <a:lnTo>
                      <a:pt x="2087745" y="146080"/>
                    </a:lnTo>
                    <a:lnTo>
                      <a:pt x="1884545" y="0"/>
                    </a:lnTo>
                  </a:path>
                </a:pathLst>
              </a:custGeom>
              <a:solidFill>
                <a:srgbClr val="3C6A98">
                  <a:alpha val="49804"/>
                </a:srgbClr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698500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102499"/>
              <a:ext cx="14038869" cy="2088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League Spartan"/>
                </a:rPr>
                <a:t>34% dizem enfrentar obstáculos em suas carreiras relacionados ao gênero, idade, etnia, orientação sexual, entre outros.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8511" y="7824980"/>
            <a:ext cx="15530977" cy="230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League Spartan"/>
              </a:rPr>
              <a:t>Entre os funcionários, 11% que se identificam como minoria étnica acreditam que são tratados de forma muito diferente no trabalho por causa de sua etnia. Já 13% se sentem excluídos e 28% se sentem ansiosos com frequência.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29073" y="605770"/>
            <a:ext cx="12972044" cy="139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sz="4019" u="sng">
                <a:solidFill>
                  <a:srgbClr val="FF0000"/>
                </a:solidFill>
                <a:latin typeface="League Spartan"/>
              </a:rPr>
              <a:t>Problemas enfrentados por profissionais  nas organizações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956278" y="2566006"/>
            <a:ext cx="11744839" cy="1378685"/>
            <a:chOff x="0" y="0"/>
            <a:chExt cx="15659785" cy="183824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5659785" cy="1838247"/>
              <a:chOff x="0" y="0"/>
              <a:chExt cx="2087745" cy="24507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087745" cy="245073"/>
              </a:xfrm>
              <a:custGeom>
                <a:avLst/>
                <a:gdLst/>
                <a:ahLst/>
                <a:cxnLst/>
                <a:rect l="l" t="t" r="r" b="b"/>
                <a:pathLst>
                  <a:path w="2087745" h="245073">
                    <a:moveTo>
                      <a:pt x="1884545" y="0"/>
                    </a:moveTo>
                    <a:lnTo>
                      <a:pt x="0" y="0"/>
                    </a:lnTo>
                    <a:lnTo>
                      <a:pt x="0" y="245073"/>
                    </a:lnTo>
                    <a:lnTo>
                      <a:pt x="1884545" y="245073"/>
                    </a:lnTo>
                    <a:lnTo>
                      <a:pt x="2087745" y="122537"/>
                    </a:lnTo>
                    <a:lnTo>
                      <a:pt x="1884545" y="0"/>
                    </a:lnTo>
                  </a:path>
                </a:pathLst>
              </a:custGeom>
              <a:solidFill>
                <a:srgbClr val="3C6A98">
                  <a:alpha val="49804"/>
                </a:srgbClr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698500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303968"/>
              <a:ext cx="13131557" cy="1387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League Spartan"/>
                </a:rPr>
                <a:t>35% observaram discriminação negativa em relação a outras pessoas dentro da empresa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956278" y="6102616"/>
            <a:ext cx="11744839" cy="1217540"/>
            <a:chOff x="0" y="0"/>
            <a:chExt cx="15659785" cy="162338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59785" cy="1623386"/>
              <a:chOff x="0" y="0"/>
              <a:chExt cx="1996964" cy="20701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96964" cy="207017"/>
              </a:xfrm>
              <a:custGeom>
                <a:avLst/>
                <a:gdLst/>
                <a:ahLst/>
                <a:cxnLst/>
                <a:rect l="l" t="t" r="r" b="b"/>
                <a:pathLst>
                  <a:path w="1996964" h="207017">
                    <a:moveTo>
                      <a:pt x="1793764" y="0"/>
                    </a:moveTo>
                    <a:lnTo>
                      <a:pt x="0" y="0"/>
                    </a:lnTo>
                    <a:lnTo>
                      <a:pt x="0" y="207017"/>
                    </a:lnTo>
                    <a:lnTo>
                      <a:pt x="1793764" y="207017"/>
                    </a:lnTo>
                    <a:lnTo>
                      <a:pt x="1996964" y="103509"/>
                    </a:lnTo>
                    <a:lnTo>
                      <a:pt x="1793764" y="0"/>
                    </a:lnTo>
                  </a:path>
                </a:pathLst>
              </a:custGeom>
              <a:solidFill>
                <a:srgbClr val="3C6A98">
                  <a:alpha val="49804"/>
                </a:srgbClr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698500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92790" y="101966"/>
              <a:ext cx="14038869" cy="1387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League Spartan"/>
                </a:rPr>
                <a:t>28% sentem que suas empresas precisam ser mais inclusivas e diversas do que são atualmente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rot="-9743602">
            <a:off x="979629" y="-7382577"/>
            <a:ext cx="9557470" cy="9088285"/>
          </a:xfrm>
          <a:custGeom>
            <a:avLst/>
            <a:gdLst/>
            <a:ahLst/>
            <a:cxnLst/>
            <a:rect l="l" t="t" r="r" b="b"/>
            <a:pathLst>
              <a:path w="9557470" h="9088285">
                <a:moveTo>
                  <a:pt x="0" y="0"/>
                </a:moveTo>
                <a:lnTo>
                  <a:pt x="9557470" y="0"/>
                </a:lnTo>
                <a:lnTo>
                  <a:pt x="9557470" y="9088284"/>
                </a:lnTo>
                <a:lnTo>
                  <a:pt x="0" y="9088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TextBox 27"/>
          <p:cNvSpPr txBox="1"/>
          <p:nvPr/>
        </p:nvSpPr>
        <p:spPr>
          <a:xfrm rot="-5400000">
            <a:off x="-4704841" y="4874082"/>
            <a:ext cx="10384057" cy="635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810">
                <a:solidFill>
                  <a:srgbClr val="000000"/>
                </a:solidFill>
                <a:latin typeface="Open Sans Extra Bold"/>
              </a:rPr>
              <a:t>https://g1.globo.com/economia/concursos-e-emprego/noticia/2019/10/01/80percent-das-pessoas-ja-viram-discriminacao-no-trabalho-mas-so-1-em-cada-3-relatou-a-empresa-diz-pesquisa.ghtml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1687</Words>
  <Application>Microsoft Office PowerPoint</Application>
  <PresentationFormat>Personalizar</PresentationFormat>
  <Paragraphs>218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50" baseType="lpstr">
      <vt:lpstr>League Spartan</vt:lpstr>
      <vt:lpstr>Aileron Bold</vt:lpstr>
      <vt:lpstr>Montserrat Bold</vt:lpstr>
      <vt:lpstr>Belleza</vt:lpstr>
      <vt:lpstr>Open Sans 2 Bold</vt:lpstr>
      <vt:lpstr>Horizon</vt:lpstr>
      <vt:lpstr>Open Sauce Bold</vt:lpstr>
      <vt:lpstr>Libre Baskerville Bold</vt:lpstr>
      <vt:lpstr>Open Sans 1 Bold</vt:lpstr>
      <vt:lpstr>Calibri</vt:lpstr>
      <vt:lpstr>Arial</vt:lpstr>
      <vt:lpstr>Libre Baskerville</vt:lpstr>
      <vt:lpstr>Open Sauce Heavy</vt:lpstr>
      <vt:lpstr>Clear Sans Bold</vt:lpstr>
      <vt:lpstr>Montserrat</vt:lpstr>
      <vt:lpstr>Brice SemiExpanded</vt:lpstr>
      <vt:lpstr>Montserrat Classic</vt:lpstr>
      <vt:lpstr>Montserrat Classic Bold</vt:lpstr>
      <vt:lpstr>Open Sauce</vt:lpstr>
      <vt:lpstr>Jannah</vt:lpstr>
      <vt:lpstr>Times New Roman Bold</vt:lpstr>
      <vt:lpstr>Glacial Indifference</vt:lpstr>
      <vt:lpstr>Jannah Medium</vt:lpstr>
      <vt:lpstr>Open Sans Extra Bold</vt:lpstr>
      <vt:lpstr>Alfa Slab One Bold</vt:lpstr>
      <vt:lpstr>Nickainley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Erica</dc:title>
  <dc:creator>Dante</dc:creator>
  <cp:lastModifiedBy>constante binoya</cp:lastModifiedBy>
  <cp:revision>2</cp:revision>
  <dcterms:created xsi:type="dcterms:W3CDTF">2006-08-16T00:00:00Z</dcterms:created>
  <dcterms:modified xsi:type="dcterms:W3CDTF">2023-09-01T23:42:30Z</dcterms:modified>
  <dc:identifier>DAFrYTJfVl0</dc:identifier>
</cp:coreProperties>
</file>